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71" r:id="rId3"/>
  </p:sldMasterIdLst>
  <p:notesMasterIdLst>
    <p:notesMasterId r:id="rId13"/>
  </p:notesMasterIdLst>
  <p:sldIdLst>
    <p:sldId id="321" r:id="rId4"/>
    <p:sldId id="336" r:id="rId5"/>
    <p:sldId id="335" r:id="rId6"/>
    <p:sldId id="328" r:id="rId7"/>
    <p:sldId id="334" r:id="rId8"/>
    <p:sldId id="329" r:id="rId9"/>
    <p:sldId id="330" r:id="rId10"/>
    <p:sldId id="344" r:id="rId11"/>
    <p:sldId id="333" r:id="rId12"/>
  </p:sldIdLst>
  <p:sldSz cx="9144000" cy="6858000" type="screen4x3"/>
  <p:notesSz cx="6400800" cy="86868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>
          <p15:clr>
            <a:srgbClr val="A4A3A4"/>
          </p15:clr>
        </p15:guide>
        <p15:guide id="2" orient="horz" pos="482">
          <p15:clr>
            <a:srgbClr val="A4A3A4"/>
          </p15:clr>
        </p15:guide>
        <p15:guide id="3" orient="horz" pos="4156">
          <p15:clr>
            <a:srgbClr val="A4A3A4"/>
          </p15:clr>
        </p15:guide>
        <p15:guide id="4" orient="horz" pos="294">
          <p15:clr>
            <a:srgbClr val="A4A3A4"/>
          </p15:clr>
        </p15:guide>
        <p15:guide id="5" orient="horz" pos="1752">
          <p15:clr>
            <a:srgbClr val="A4A3A4"/>
          </p15:clr>
        </p15:guide>
        <p15:guide id="6" orient="horz" pos="754">
          <p15:clr>
            <a:srgbClr val="A4A3A4"/>
          </p15:clr>
        </p15:guide>
        <p15:guide id="7" orient="horz" pos="3986">
          <p15:clr>
            <a:srgbClr val="A4A3A4"/>
          </p15:clr>
        </p15:guide>
        <p15:guide id="8" pos="431">
          <p15:clr>
            <a:srgbClr val="A4A3A4"/>
          </p15:clr>
        </p15:guide>
        <p15:guide id="9" pos="204">
          <p15:clr>
            <a:srgbClr val="A4A3A4"/>
          </p15:clr>
        </p15:guide>
        <p15:guide id="10" pos="5602">
          <p15:clr>
            <a:srgbClr val="A4A3A4"/>
          </p15:clr>
        </p15:guide>
        <p15:guide id="11" pos="2880">
          <p15:clr>
            <a:srgbClr val="A4A3A4"/>
          </p15:clr>
        </p15:guide>
        <p15:guide id="12" pos="2846">
          <p15:clr>
            <a:srgbClr val="A4A3A4"/>
          </p15:clr>
        </p15:guide>
        <p15:guide id="13" pos="2914">
          <p15:clr>
            <a:srgbClr val="A4A3A4"/>
          </p15:clr>
        </p15:guide>
        <p15:guide id="14" pos="529">
          <p15:clr>
            <a:srgbClr val="A4A3A4"/>
          </p15:clr>
        </p15:guide>
        <p15:guide id="15" pos="11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B1E"/>
    <a:srgbClr val="548DFD"/>
    <a:srgbClr val="51FF10"/>
    <a:srgbClr val="E646C9"/>
    <a:srgbClr val="000000"/>
    <a:srgbClr val="FFFFEB"/>
    <a:srgbClr val="CD2A1D"/>
    <a:srgbClr val="6E6E6E"/>
    <a:srgbClr val="E0E0E0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660"/>
  </p:normalViewPr>
  <p:slideViewPr>
    <p:cSldViewPr>
      <p:cViewPr varScale="1">
        <p:scale>
          <a:sx n="68" d="100"/>
          <a:sy n="68" d="100"/>
        </p:scale>
        <p:origin x="1410" y="78"/>
      </p:cViewPr>
      <p:guideLst>
        <p:guide orient="horz" pos="1933"/>
        <p:guide orient="horz" pos="482"/>
        <p:guide orient="horz" pos="4156"/>
        <p:guide orient="horz" pos="294"/>
        <p:guide orient="horz" pos="1752"/>
        <p:guide orient="horz" pos="754"/>
        <p:guide orient="horz" pos="3986"/>
        <p:guide pos="431"/>
        <p:guide pos="204"/>
        <p:guide pos="5602"/>
        <p:guide pos="2880"/>
        <p:guide pos="2846"/>
        <p:guide pos="2914"/>
        <p:guide pos="529"/>
        <p:guide pos="11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wrap="square" lIns="86203" tIns="43101" rIns="86203" bIns="43101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wrap="square" lIns="86203" tIns="43101" rIns="86203" bIns="4310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charset="0"/>
              </a:defRPr>
            </a:lvl1pPr>
          </a:lstStyle>
          <a:p>
            <a:fld id="{AE396B20-91A9-4634-9FD4-1DCF2D661F75}" type="datetime1">
              <a:rPr lang="en-US"/>
              <a:pPr/>
              <a:t>5/31/2022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86203" tIns="43101" rIns="86203" bIns="4310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9763" y="4125913"/>
            <a:ext cx="5121275" cy="3910012"/>
          </a:xfrm>
          <a:prstGeom prst="rect">
            <a:avLst/>
          </a:prstGeom>
        </p:spPr>
        <p:txBody>
          <a:bodyPr vert="horz" lIns="86203" tIns="43101" rIns="86203" bIns="4310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wrap="square" lIns="86203" tIns="43101" rIns="86203" bIns="43101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wrap="square" lIns="86203" tIns="43101" rIns="86203" bIns="43101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charset="0"/>
              </a:defRPr>
            </a:lvl1pPr>
          </a:lstStyle>
          <a:p>
            <a:fld id="{39689AB4-0428-4288-9FA4-B670BE3CFC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83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">
    <p:bg>
      <p:bgPr>
        <a:solidFill>
          <a:srgbClr val="FF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>
            <a:spLocks noChangeArrowheads="1"/>
          </p:cNvSpPr>
          <p:nvPr userDrawn="1"/>
        </p:nvSpPr>
        <p:spPr bwMode="auto">
          <a:xfrm rot="5400000">
            <a:off x="-26194" y="-65881"/>
            <a:ext cx="3457575" cy="3455988"/>
          </a:xfrm>
          <a:prstGeom prst="rtTriangle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000000">
                  <a:alpha val="4999"/>
                </a:srgb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GB" altLang="en-US">
              <a:solidFill>
                <a:srgbClr val="FFFFFF"/>
              </a:solidFill>
            </a:endParaRPr>
          </a:p>
        </p:txBody>
      </p:sp>
      <p:pic>
        <p:nvPicPr>
          <p:cNvPr id="5" name="Picture 7" descr="MU_LDN_CMYK_smal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441325"/>
            <a:ext cx="14081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5975" y="404664"/>
            <a:ext cx="4267198" cy="886397"/>
          </a:xfrm>
          <a:effectLst/>
        </p:spPr>
        <p:txBody>
          <a:bodyPr anchor="t">
            <a:noAutofit/>
          </a:bodyPr>
          <a:lstStyle>
            <a:lvl1pPr>
              <a:lnSpc>
                <a:spcPct val="85000"/>
              </a:lnSpc>
              <a:defRPr sz="66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5975" y="6148579"/>
            <a:ext cx="4267197" cy="664797"/>
          </a:xfrm>
          <a:effectLst/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Divider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1685925" y="0"/>
            <a:ext cx="7459663" cy="6910388"/>
          </a:xfrm>
          <a:custGeom>
            <a:avLst/>
            <a:gdLst>
              <a:gd name="connsiteX0" fmla="*/ 0 w 7441809"/>
              <a:gd name="connsiteY0" fmla="*/ 1688123 h 6893170"/>
              <a:gd name="connsiteX1" fmla="*/ 1702191 w 7441809"/>
              <a:gd name="connsiteY1" fmla="*/ 0 h 6893170"/>
              <a:gd name="connsiteX2" fmla="*/ 7441809 w 7441809"/>
              <a:gd name="connsiteY2" fmla="*/ 0 h 6893170"/>
              <a:gd name="connsiteX3" fmla="*/ 7441809 w 7441809"/>
              <a:gd name="connsiteY3" fmla="*/ 6893170 h 6893170"/>
              <a:gd name="connsiteX4" fmla="*/ 5134708 w 7441809"/>
              <a:gd name="connsiteY4" fmla="*/ 6879102 h 6893170"/>
              <a:gd name="connsiteX5" fmla="*/ 0 w 7441809"/>
              <a:gd name="connsiteY5" fmla="*/ 1688123 h 6893170"/>
              <a:gd name="connsiteX0" fmla="*/ 0 w 7441809"/>
              <a:gd name="connsiteY0" fmla="*/ 1688425 h 6893472"/>
              <a:gd name="connsiteX1" fmla="*/ 1658223 w 7441809"/>
              <a:gd name="connsiteY1" fmla="*/ 0 h 6893472"/>
              <a:gd name="connsiteX2" fmla="*/ 7441809 w 7441809"/>
              <a:gd name="connsiteY2" fmla="*/ 302 h 6893472"/>
              <a:gd name="connsiteX3" fmla="*/ 7441809 w 7441809"/>
              <a:gd name="connsiteY3" fmla="*/ 6893472 h 6893472"/>
              <a:gd name="connsiteX4" fmla="*/ 5134708 w 7441809"/>
              <a:gd name="connsiteY4" fmla="*/ 6879404 h 6893472"/>
              <a:gd name="connsiteX5" fmla="*/ 0 w 7441809"/>
              <a:gd name="connsiteY5" fmla="*/ 1688425 h 689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1809" h="6893472">
                <a:moveTo>
                  <a:pt x="0" y="1688425"/>
                </a:moveTo>
                <a:lnTo>
                  <a:pt x="1658223" y="0"/>
                </a:lnTo>
                <a:lnTo>
                  <a:pt x="7441809" y="302"/>
                </a:lnTo>
                <a:lnTo>
                  <a:pt x="7441809" y="6893472"/>
                </a:lnTo>
                <a:lnTo>
                  <a:pt x="5134708" y="6879404"/>
                </a:lnTo>
                <a:lnTo>
                  <a:pt x="0" y="1688425"/>
                </a:lnTo>
                <a:close/>
              </a:path>
            </a:pathLst>
          </a:custGeom>
          <a:gradFill flip="none" rotWithShape="1">
            <a:gsLst>
              <a:gs pos="0">
                <a:srgbClr val="E0E0E0"/>
              </a:gs>
              <a:gs pos="75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Right Triangle 4"/>
          <p:cNvSpPr>
            <a:spLocks noChangeArrowheads="1"/>
          </p:cNvSpPr>
          <p:nvPr userDrawn="1"/>
        </p:nvSpPr>
        <p:spPr bwMode="auto">
          <a:xfrm rot="13500000" flipH="1">
            <a:off x="-2165350" y="3160713"/>
            <a:ext cx="7858125" cy="7858125"/>
          </a:xfrm>
          <a:prstGeom prst="rtTriangle">
            <a:avLst/>
          </a:prstGeom>
          <a:gradFill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 userDrawn="1"/>
        </p:nvSpPr>
        <p:spPr>
          <a:xfrm rot="5400000">
            <a:off x="-26194" y="-65881"/>
            <a:ext cx="3457575" cy="3455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Picture 9" descr="MU_LDN_CMYK_smal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441325"/>
            <a:ext cx="14081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839788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solidFill>
                  <a:schemeClr val="bg1"/>
                </a:solidFill>
              </a:rPr>
              <a:t>© Middlesex University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5" y="5805264"/>
            <a:ext cx="4104455" cy="216024"/>
          </a:xfrm>
          <a:effectLst/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4575553"/>
            <a:ext cx="4104455" cy="1107996"/>
          </a:xfrm>
          <a:effectLst/>
        </p:spPr>
        <p:txBody>
          <a:bodyPr>
            <a:spAutoFit/>
          </a:bodyPr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>
                <a:solidFill>
                  <a:schemeClr val="accent1"/>
                </a:solidFill>
              </a:rPr>
              <a:t>  </a:t>
            </a:r>
            <a:fld id="{3311BCF1-D214-4202-9CC7-60037696FCFE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Divider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SC_8278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7451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Triangle 4"/>
          <p:cNvSpPr>
            <a:spLocks noChangeArrowheads="1"/>
          </p:cNvSpPr>
          <p:nvPr userDrawn="1"/>
        </p:nvSpPr>
        <p:spPr bwMode="auto">
          <a:xfrm rot="13500000" flipH="1">
            <a:off x="-2165350" y="3160713"/>
            <a:ext cx="7858125" cy="7858125"/>
          </a:xfrm>
          <a:prstGeom prst="rtTriangle">
            <a:avLst/>
          </a:prstGeom>
          <a:gradFill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 userDrawn="1"/>
        </p:nvSpPr>
        <p:spPr>
          <a:xfrm rot="5400000">
            <a:off x="-26194" y="-65881"/>
            <a:ext cx="3457575" cy="3455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Picture 9" descr="MU_LDN_CMYK_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441325"/>
            <a:ext cx="14081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839788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solidFill>
                  <a:schemeClr val="bg1"/>
                </a:solidFill>
              </a:rPr>
              <a:t>© Middlesex University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5" y="5805264"/>
            <a:ext cx="4104455" cy="216024"/>
          </a:xfrm>
          <a:effectLst/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4575553"/>
            <a:ext cx="4104455" cy="1107996"/>
          </a:xfrm>
          <a:effectLst/>
        </p:spPr>
        <p:txBody>
          <a:bodyPr>
            <a:spAutoFit/>
          </a:bodyPr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r>
              <a:rPr lang="en-US">
                <a:solidFill>
                  <a:schemeClr val="bg1"/>
                </a:solidFill>
              </a:rPr>
              <a:t> </a:t>
            </a:r>
            <a:fld id="{A3830F8A-D84D-43FF-B2E0-DD65FFAF3E69}" type="slidenum">
              <a:rPr lang="en-US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3972_1_thumbnail_868x420_page1_204230.jpg"/>
          <p:cNvPicPr>
            <a:picLocks noChangeAspect="1"/>
          </p:cNvPicPr>
          <p:nvPr userDrawn="1"/>
        </p:nvPicPr>
        <p:blipFill>
          <a:blip r:embed="rId2" cstate="print"/>
          <a:srcRect t="31593"/>
          <a:stretch>
            <a:fillRect/>
          </a:stretch>
        </p:blipFill>
        <p:spPr bwMode="auto">
          <a:xfrm>
            <a:off x="3616325" y="1185863"/>
            <a:ext cx="5527675" cy="567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Triangle 4"/>
          <p:cNvSpPr>
            <a:spLocks noChangeArrowheads="1"/>
          </p:cNvSpPr>
          <p:nvPr userDrawn="1"/>
        </p:nvSpPr>
        <p:spPr bwMode="auto">
          <a:xfrm flipH="1">
            <a:off x="3656013" y="1370013"/>
            <a:ext cx="5487987" cy="5487987"/>
          </a:xfrm>
          <a:prstGeom prst="rtTriangle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000000">
                  <a:alpha val="4999"/>
                </a:srgb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 userDrawn="1"/>
        </p:nvSpPr>
        <p:spPr>
          <a:xfrm>
            <a:off x="0" y="0"/>
            <a:ext cx="9158288" cy="6873875"/>
          </a:xfrm>
          <a:custGeom>
            <a:avLst/>
            <a:gdLst>
              <a:gd name="connsiteX0" fmla="*/ 3754582 w 9254836"/>
              <a:gd name="connsiteY0" fmla="*/ 6954981 h 6954981"/>
              <a:gd name="connsiteX1" fmla="*/ 9240982 w 9254836"/>
              <a:gd name="connsiteY1" fmla="*/ 1468581 h 6954981"/>
              <a:gd name="connsiteX2" fmla="*/ 9254836 w 9254836"/>
              <a:gd name="connsiteY2" fmla="*/ 27709 h 6954981"/>
              <a:gd name="connsiteX3" fmla="*/ 0 w 9254836"/>
              <a:gd name="connsiteY3" fmla="*/ 0 h 6954981"/>
              <a:gd name="connsiteX4" fmla="*/ 27709 w 9254836"/>
              <a:gd name="connsiteY4" fmla="*/ 6954981 h 6954981"/>
              <a:gd name="connsiteX5" fmla="*/ 3754582 w 9254836"/>
              <a:gd name="connsiteY5" fmla="*/ 6954981 h 6954981"/>
              <a:gd name="connsiteX0" fmla="*/ 3754582 w 9240982"/>
              <a:gd name="connsiteY0" fmla="*/ 6954981 h 6954981"/>
              <a:gd name="connsiteX1" fmla="*/ 9240982 w 9240982"/>
              <a:gd name="connsiteY1" fmla="*/ 1468581 h 6954981"/>
              <a:gd name="connsiteX2" fmla="*/ 9227127 w 9240982"/>
              <a:gd name="connsiteY2" fmla="*/ 110836 h 6954981"/>
              <a:gd name="connsiteX3" fmla="*/ 0 w 9240982"/>
              <a:gd name="connsiteY3" fmla="*/ 0 h 6954981"/>
              <a:gd name="connsiteX4" fmla="*/ 27709 w 9240982"/>
              <a:gd name="connsiteY4" fmla="*/ 6954981 h 6954981"/>
              <a:gd name="connsiteX5" fmla="*/ 3754582 w 9240982"/>
              <a:gd name="connsiteY5" fmla="*/ 6954981 h 6954981"/>
              <a:gd name="connsiteX0" fmla="*/ 3726873 w 9213273"/>
              <a:gd name="connsiteY0" fmla="*/ 6844145 h 6844145"/>
              <a:gd name="connsiteX1" fmla="*/ 9213273 w 9213273"/>
              <a:gd name="connsiteY1" fmla="*/ 1357745 h 6844145"/>
              <a:gd name="connsiteX2" fmla="*/ 9199418 w 9213273"/>
              <a:gd name="connsiteY2" fmla="*/ 0 h 6844145"/>
              <a:gd name="connsiteX3" fmla="*/ 55418 w 9213273"/>
              <a:gd name="connsiteY3" fmla="*/ 0 h 6844145"/>
              <a:gd name="connsiteX4" fmla="*/ 0 w 9213273"/>
              <a:gd name="connsiteY4" fmla="*/ 6844145 h 6844145"/>
              <a:gd name="connsiteX5" fmla="*/ 3726873 w 9213273"/>
              <a:gd name="connsiteY5" fmla="*/ 6844145 h 6844145"/>
              <a:gd name="connsiteX0" fmla="*/ 3671455 w 9157855"/>
              <a:gd name="connsiteY0" fmla="*/ 6844145 h 6844145"/>
              <a:gd name="connsiteX1" fmla="*/ 9157855 w 9157855"/>
              <a:gd name="connsiteY1" fmla="*/ 1357745 h 6844145"/>
              <a:gd name="connsiteX2" fmla="*/ 9144000 w 9157855"/>
              <a:gd name="connsiteY2" fmla="*/ 0 h 6844145"/>
              <a:gd name="connsiteX3" fmla="*/ 0 w 9157855"/>
              <a:gd name="connsiteY3" fmla="*/ 0 h 6844145"/>
              <a:gd name="connsiteX4" fmla="*/ 0 w 9157855"/>
              <a:gd name="connsiteY4" fmla="*/ 6597650 h 6844145"/>
              <a:gd name="connsiteX5" fmla="*/ 3671455 w 9157855"/>
              <a:gd name="connsiteY5" fmla="*/ 6844145 h 6844145"/>
              <a:gd name="connsiteX0" fmla="*/ 3671455 w 9157855"/>
              <a:gd name="connsiteY0" fmla="*/ 6844145 h 6858000"/>
              <a:gd name="connsiteX1" fmla="*/ 9157855 w 9157855"/>
              <a:gd name="connsiteY1" fmla="*/ 1357745 h 6858000"/>
              <a:gd name="connsiteX2" fmla="*/ 9144000 w 9157855"/>
              <a:gd name="connsiteY2" fmla="*/ 0 h 6858000"/>
              <a:gd name="connsiteX3" fmla="*/ 0 w 9157855"/>
              <a:gd name="connsiteY3" fmla="*/ 0 h 6858000"/>
              <a:gd name="connsiteX4" fmla="*/ 0 w 9157855"/>
              <a:gd name="connsiteY4" fmla="*/ 6858000 h 6858000"/>
              <a:gd name="connsiteX5" fmla="*/ 3671455 w 9157855"/>
              <a:gd name="connsiteY5" fmla="*/ 6844145 h 6858000"/>
              <a:gd name="connsiteX0" fmla="*/ 3645453 w 9157855"/>
              <a:gd name="connsiteY0" fmla="*/ 6874480 h 6874480"/>
              <a:gd name="connsiteX1" fmla="*/ 9157855 w 9157855"/>
              <a:gd name="connsiteY1" fmla="*/ 1357745 h 6874480"/>
              <a:gd name="connsiteX2" fmla="*/ 9144000 w 9157855"/>
              <a:gd name="connsiteY2" fmla="*/ 0 h 6874480"/>
              <a:gd name="connsiteX3" fmla="*/ 0 w 9157855"/>
              <a:gd name="connsiteY3" fmla="*/ 0 h 6874480"/>
              <a:gd name="connsiteX4" fmla="*/ 0 w 9157855"/>
              <a:gd name="connsiteY4" fmla="*/ 6858000 h 6874480"/>
              <a:gd name="connsiteX5" fmla="*/ 3645453 w 9157855"/>
              <a:gd name="connsiteY5" fmla="*/ 6874480 h 687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7855" h="6874480">
                <a:moveTo>
                  <a:pt x="3645453" y="6874480"/>
                </a:moveTo>
                <a:lnTo>
                  <a:pt x="9157855" y="1357745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3645453" y="687448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ight Triangle 6"/>
          <p:cNvSpPr/>
          <p:nvPr userDrawn="1"/>
        </p:nvSpPr>
        <p:spPr>
          <a:xfrm rot="5400000">
            <a:off x="-795" y="-62706"/>
            <a:ext cx="3384551" cy="3455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8" name="Picture 10" descr="MU_LDN_CMYK_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441325"/>
            <a:ext cx="14081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5" y="4591956"/>
            <a:ext cx="5904655" cy="216024"/>
          </a:xfrm>
          <a:effectLst/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3068638"/>
            <a:ext cx="5904655" cy="1329595"/>
          </a:xfrm>
          <a:effectLst/>
        </p:spPr>
        <p:txBody>
          <a:bodyPr>
            <a:spAutoFit/>
          </a:bodyPr>
          <a:lstStyle>
            <a:lvl1pPr algn="l"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 </a:t>
            </a:r>
            <a:fld id="{F49589DB-CD9E-4B90-B2AA-9108170F6DD2}" type="slidenum">
              <a:rPr lang="en-US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Divider White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38042_1_thumbnail_868x420_page1_201643.jpg"/>
          <p:cNvPicPr>
            <a:picLocks noChangeAspect="1"/>
          </p:cNvPicPr>
          <p:nvPr userDrawn="1"/>
        </p:nvPicPr>
        <p:blipFill>
          <a:blip r:embed="rId2" cstate="print"/>
          <a:srcRect t="18471" r="5600" b="2924"/>
          <a:stretch>
            <a:fillRect/>
          </a:stretch>
        </p:blipFill>
        <p:spPr bwMode="auto">
          <a:xfrm>
            <a:off x="3635375" y="0"/>
            <a:ext cx="5508625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 userDrawn="1"/>
        </p:nvSpPr>
        <p:spPr>
          <a:xfrm>
            <a:off x="0" y="0"/>
            <a:ext cx="9158288" cy="6873875"/>
          </a:xfrm>
          <a:custGeom>
            <a:avLst/>
            <a:gdLst>
              <a:gd name="connsiteX0" fmla="*/ 3754582 w 9254836"/>
              <a:gd name="connsiteY0" fmla="*/ 6954981 h 6954981"/>
              <a:gd name="connsiteX1" fmla="*/ 9240982 w 9254836"/>
              <a:gd name="connsiteY1" fmla="*/ 1468581 h 6954981"/>
              <a:gd name="connsiteX2" fmla="*/ 9254836 w 9254836"/>
              <a:gd name="connsiteY2" fmla="*/ 27709 h 6954981"/>
              <a:gd name="connsiteX3" fmla="*/ 0 w 9254836"/>
              <a:gd name="connsiteY3" fmla="*/ 0 h 6954981"/>
              <a:gd name="connsiteX4" fmla="*/ 27709 w 9254836"/>
              <a:gd name="connsiteY4" fmla="*/ 6954981 h 6954981"/>
              <a:gd name="connsiteX5" fmla="*/ 3754582 w 9254836"/>
              <a:gd name="connsiteY5" fmla="*/ 6954981 h 6954981"/>
              <a:gd name="connsiteX0" fmla="*/ 3754582 w 9240982"/>
              <a:gd name="connsiteY0" fmla="*/ 6954981 h 6954981"/>
              <a:gd name="connsiteX1" fmla="*/ 9240982 w 9240982"/>
              <a:gd name="connsiteY1" fmla="*/ 1468581 h 6954981"/>
              <a:gd name="connsiteX2" fmla="*/ 9227127 w 9240982"/>
              <a:gd name="connsiteY2" fmla="*/ 110836 h 6954981"/>
              <a:gd name="connsiteX3" fmla="*/ 0 w 9240982"/>
              <a:gd name="connsiteY3" fmla="*/ 0 h 6954981"/>
              <a:gd name="connsiteX4" fmla="*/ 27709 w 9240982"/>
              <a:gd name="connsiteY4" fmla="*/ 6954981 h 6954981"/>
              <a:gd name="connsiteX5" fmla="*/ 3754582 w 9240982"/>
              <a:gd name="connsiteY5" fmla="*/ 6954981 h 6954981"/>
              <a:gd name="connsiteX0" fmla="*/ 3726873 w 9213273"/>
              <a:gd name="connsiteY0" fmla="*/ 6844145 h 6844145"/>
              <a:gd name="connsiteX1" fmla="*/ 9213273 w 9213273"/>
              <a:gd name="connsiteY1" fmla="*/ 1357745 h 6844145"/>
              <a:gd name="connsiteX2" fmla="*/ 9199418 w 9213273"/>
              <a:gd name="connsiteY2" fmla="*/ 0 h 6844145"/>
              <a:gd name="connsiteX3" fmla="*/ 55418 w 9213273"/>
              <a:gd name="connsiteY3" fmla="*/ 0 h 6844145"/>
              <a:gd name="connsiteX4" fmla="*/ 0 w 9213273"/>
              <a:gd name="connsiteY4" fmla="*/ 6844145 h 6844145"/>
              <a:gd name="connsiteX5" fmla="*/ 3726873 w 9213273"/>
              <a:gd name="connsiteY5" fmla="*/ 6844145 h 6844145"/>
              <a:gd name="connsiteX0" fmla="*/ 3671455 w 9157855"/>
              <a:gd name="connsiteY0" fmla="*/ 6844145 h 6844145"/>
              <a:gd name="connsiteX1" fmla="*/ 9157855 w 9157855"/>
              <a:gd name="connsiteY1" fmla="*/ 1357745 h 6844145"/>
              <a:gd name="connsiteX2" fmla="*/ 9144000 w 9157855"/>
              <a:gd name="connsiteY2" fmla="*/ 0 h 6844145"/>
              <a:gd name="connsiteX3" fmla="*/ 0 w 9157855"/>
              <a:gd name="connsiteY3" fmla="*/ 0 h 6844145"/>
              <a:gd name="connsiteX4" fmla="*/ 0 w 9157855"/>
              <a:gd name="connsiteY4" fmla="*/ 6597650 h 6844145"/>
              <a:gd name="connsiteX5" fmla="*/ 3671455 w 9157855"/>
              <a:gd name="connsiteY5" fmla="*/ 6844145 h 6844145"/>
              <a:gd name="connsiteX0" fmla="*/ 3671455 w 9157855"/>
              <a:gd name="connsiteY0" fmla="*/ 6844145 h 6858000"/>
              <a:gd name="connsiteX1" fmla="*/ 9157855 w 9157855"/>
              <a:gd name="connsiteY1" fmla="*/ 1357745 h 6858000"/>
              <a:gd name="connsiteX2" fmla="*/ 9144000 w 9157855"/>
              <a:gd name="connsiteY2" fmla="*/ 0 h 6858000"/>
              <a:gd name="connsiteX3" fmla="*/ 0 w 9157855"/>
              <a:gd name="connsiteY3" fmla="*/ 0 h 6858000"/>
              <a:gd name="connsiteX4" fmla="*/ 0 w 9157855"/>
              <a:gd name="connsiteY4" fmla="*/ 6858000 h 6858000"/>
              <a:gd name="connsiteX5" fmla="*/ 3671455 w 9157855"/>
              <a:gd name="connsiteY5" fmla="*/ 6844145 h 6858000"/>
              <a:gd name="connsiteX0" fmla="*/ 3645453 w 9157855"/>
              <a:gd name="connsiteY0" fmla="*/ 6874480 h 6874480"/>
              <a:gd name="connsiteX1" fmla="*/ 9157855 w 9157855"/>
              <a:gd name="connsiteY1" fmla="*/ 1357745 h 6874480"/>
              <a:gd name="connsiteX2" fmla="*/ 9144000 w 9157855"/>
              <a:gd name="connsiteY2" fmla="*/ 0 h 6874480"/>
              <a:gd name="connsiteX3" fmla="*/ 0 w 9157855"/>
              <a:gd name="connsiteY3" fmla="*/ 0 h 6874480"/>
              <a:gd name="connsiteX4" fmla="*/ 0 w 9157855"/>
              <a:gd name="connsiteY4" fmla="*/ 6858000 h 6874480"/>
              <a:gd name="connsiteX5" fmla="*/ 3645453 w 9157855"/>
              <a:gd name="connsiteY5" fmla="*/ 6874480 h 687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7855" h="6874480">
                <a:moveTo>
                  <a:pt x="3645453" y="6874480"/>
                </a:moveTo>
                <a:lnTo>
                  <a:pt x="9157855" y="1357745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3645453" y="68744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ight Triangle 5"/>
          <p:cNvSpPr/>
          <p:nvPr userDrawn="1"/>
        </p:nvSpPr>
        <p:spPr>
          <a:xfrm rot="5400000">
            <a:off x="-795" y="-62706"/>
            <a:ext cx="3384551" cy="3455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Picture 9" descr="MU_LDN_CMYK_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441325"/>
            <a:ext cx="14081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5" y="4591956"/>
            <a:ext cx="5904655" cy="216024"/>
          </a:xfrm>
          <a:effectLst/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3068638"/>
            <a:ext cx="5904655" cy="1329595"/>
          </a:xfrm>
          <a:effectLst/>
        </p:spPr>
        <p:txBody>
          <a:bodyPr>
            <a:spAutoFit/>
          </a:bodyPr>
          <a:lstStyle>
            <a:lvl1pPr algn="l"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>
                <a:solidFill>
                  <a:schemeClr val="accent1"/>
                </a:solidFill>
              </a:rPr>
              <a:t>  </a:t>
            </a:r>
            <a:fld id="{BC06DF10-6A70-4693-A094-6D0E6E32435C}" type="slidenum">
              <a:rPr lang="en-US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G_5355.jpg"/>
          <p:cNvPicPr>
            <a:picLocks noChangeAspect="1"/>
          </p:cNvPicPr>
          <p:nvPr userDrawn="1"/>
        </p:nvPicPr>
        <p:blipFill>
          <a:blip r:embed="rId2" cstate="print"/>
          <a:srcRect r="111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Triangle 4"/>
          <p:cNvSpPr>
            <a:spLocks noChangeArrowheads="1"/>
          </p:cNvSpPr>
          <p:nvPr userDrawn="1"/>
        </p:nvSpPr>
        <p:spPr bwMode="auto">
          <a:xfrm flipH="1">
            <a:off x="2273300" y="-12700"/>
            <a:ext cx="6870700" cy="6870700"/>
          </a:xfrm>
          <a:prstGeom prst="rtTriangle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50000">
                <a:srgbClr val="000000">
                  <a:alpha val="12500"/>
                </a:srgbClr>
              </a:gs>
              <a:gs pos="100000">
                <a:srgbClr val="000000">
                  <a:alpha val="25000"/>
                </a:srgb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5400000">
            <a:off x="-26194" y="-65881"/>
            <a:ext cx="3457575" cy="3455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Picture 9" descr="MU_LDN_CMYK_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441325"/>
            <a:ext cx="14081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5441378"/>
            <a:ext cx="4321173" cy="886397"/>
          </a:xfrm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txBody>
          <a:bodyPr>
            <a:noAutofit/>
          </a:bodyPr>
          <a:lstStyle>
            <a:lvl1pPr>
              <a:lnSpc>
                <a:spcPct val="85000"/>
              </a:lnSpc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1" y="6433239"/>
            <a:ext cx="4321172" cy="193899"/>
          </a:xfr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dx_grove_building_RB_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Triangle 4"/>
          <p:cNvSpPr/>
          <p:nvPr userDrawn="1"/>
        </p:nvSpPr>
        <p:spPr>
          <a:xfrm rot="5400000">
            <a:off x="-2739" y="-67833"/>
            <a:ext cx="3370363" cy="3474859"/>
          </a:xfrm>
          <a:prstGeom prst="rtTriangle">
            <a:avLst/>
          </a:prstGeom>
          <a:gradFill flip="none" rotWithShape="1"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ight Triangle 5"/>
          <p:cNvSpPr>
            <a:spLocks noChangeArrowheads="1"/>
          </p:cNvSpPr>
          <p:nvPr userDrawn="1"/>
        </p:nvSpPr>
        <p:spPr bwMode="auto">
          <a:xfrm flipH="1">
            <a:off x="3656013" y="1371600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000000">
                  <a:alpha val="9998"/>
                </a:srgb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9" descr="MU_LDN_spot_white_text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441325"/>
            <a:ext cx="14620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tl" rotWithShape="0">
              <a:schemeClr val="accent1">
                <a:alpha val="39998"/>
              </a:scheme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3288" y="3645024"/>
            <a:ext cx="4179887" cy="216024"/>
          </a:xfrm>
          <a:effectLst/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3288" y="2708920"/>
            <a:ext cx="4179887" cy="886397"/>
          </a:xfrm>
          <a:effectLst/>
        </p:spPr>
        <p:txBody>
          <a:bodyPr>
            <a:spAutoFit/>
          </a:bodyPr>
          <a:lstStyle>
            <a:lvl1pPr algn="l">
              <a:defRPr sz="32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>
                <a:solidFill>
                  <a:srgbClr val="A3A3A3"/>
                </a:solidFill>
              </a:rPr>
              <a:t>  </a:t>
            </a:r>
            <a:fld id="{C60E1A49-321C-4B1D-B577-5D6ADB019BFC}" type="slidenum">
              <a:rPr lang="en-US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>
            <a:spLocks noChangeArrowheads="1"/>
          </p:cNvSpPr>
          <p:nvPr userDrawn="1"/>
        </p:nvSpPr>
        <p:spPr bwMode="auto">
          <a:xfrm flipH="1">
            <a:off x="3656013" y="1368425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ight Triangle 4"/>
          <p:cNvSpPr/>
          <p:nvPr/>
        </p:nvSpPr>
        <p:spPr>
          <a:xfrm rot="5400000">
            <a:off x="-795" y="-62706"/>
            <a:ext cx="3384551" cy="3455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6" name="Picture 8" descr="MU_LDN_CMYK_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441325"/>
            <a:ext cx="14081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Triangle 6"/>
          <p:cNvSpPr>
            <a:spLocks noChangeArrowheads="1"/>
          </p:cNvSpPr>
          <p:nvPr userDrawn="1"/>
        </p:nvSpPr>
        <p:spPr bwMode="auto">
          <a:xfrm flipH="1">
            <a:off x="3656013" y="1371600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000000">
                  <a:alpha val="3000"/>
                </a:srgb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5975" y="404664"/>
            <a:ext cx="4267198" cy="886397"/>
          </a:xfrm>
          <a:effectLst/>
        </p:spPr>
        <p:txBody>
          <a:bodyPr anchor="t">
            <a:noAutofit/>
          </a:bodyPr>
          <a:lstStyle>
            <a:lvl1pPr>
              <a:lnSpc>
                <a:spcPct val="85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5975" y="6148579"/>
            <a:ext cx="4267197" cy="664797"/>
          </a:xfrm>
          <a:effectLst/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>
            <a:spLocks noChangeArrowheads="1"/>
          </p:cNvSpPr>
          <p:nvPr userDrawn="1"/>
        </p:nvSpPr>
        <p:spPr bwMode="auto">
          <a:xfrm flipH="1">
            <a:off x="3656013" y="1368425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ight Triangle 4"/>
          <p:cNvSpPr>
            <a:spLocks noChangeArrowheads="1"/>
          </p:cNvSpPr>
          <p:nvPr userDrawn="1"/>
        </p:nvSpPr>
        <p:spPr bwMode="auto">
          <a:xfrm flipH="1">
            <a:off x="3656013" y="1371600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000000">
                  <a:alpha val="3000"/>
                </a:srgb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solidFill>
                  <a:schemeClr val="bg1"/>
                </a:solidFill>
              </a:rPr>
              <a:t>© Middlesex University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 </a:t>
            </a:r>
            <a:fld id="{0D7DC681-8E2F-4B82-980F-876CFC151F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>
            <a:spLocks noChangeArrowheads="1"/>
          </p:cNvSpPr>
          <p:nvPr userDrawn="1"/>
        </p:nvSpPr>
        <p:spPr bwMode="auto">
          <a:xfrm flipH="1">
            <a:off x="3656013" y="1368425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ight Triangle 4"/>
          <p:cNvSpPr/>
          <p:nvPr userDrawn="1"/>
        </p:nvSpPr>
        <p:spPr>
          <a:xfrm rot="5400000">
            <a:off x="-795" y="-62706"/>
            <a:ext cx="3384551" cy="3455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6" name="Picture 8" descr="MU_LDN_CMYK_smal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441325"/>
            <a:ext cx="14081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5" y="4591956"/>
            <a:ext cx="5904655" cy="216024"/>
          </a:xfrm>
          <a:effectLst/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3068638"/>
            <a:ext cx="5904655" cy="1329595"/>
          </a:xfrm>
          <a:effectLst/>
        </p:spPr>
        <p:txBody>
          <a:bodyPr>
            <a:spAutoFit/>
          </a:bodyPr>
          <a:lstStyle>
            <a:lvl1pPr algn="l"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 </a:t>
            </a:r>
            <a:fld id="{37BD00D9-8690-481E-BFDF-D7F5CF17A9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>
            <a:spLocks noChangeArrowheads="1"/>
          </p:cNvSpPr>
          <p:nvPr userDrawn="1"/>
        </p:nvSpPr>
        <p:spPr bwMode="auto">
          <a:xfrm flipH="1">
            <a:off x="3656013" y="1368425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>
            <a:spLocks noChangeArrowheads="1"/>
          </p:cNvSpPr>
          <p:nvPr userDrawn="1"/>
        </p:nvSpPr>
        <p:spPr bwMode="auto">
          <a:xfrm flipH="1">
            <a:off x="3656013" y="1371600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000000">
                  <a:alpha val="3000"/>
                </a:srgb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solidFill>
                  <a:schemeClr val="bg1"/>
                </a:solidFill>
              </a:rPr>
              <a:t>© Middlesex University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684214" y="1196975"/>
            <a:ext cx="3833812" cy="5130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/>
          </p:nvPr>
        </p:nvSpPr>
        <p:spPr>
          <a:xfrm>
            <a:off x="4625975" y="1196975"/>
            <a:ext cx="4267200" cy="5111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 </a:t>
            </a:r>
            <a:fld id="{CC7F8AD2-3477-457C-94E8-0274CEB512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/>
              <a:t>© Middlesex University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196975"/>
            <a:ext cx="8208963" cy="5130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r>
              <a:rPr lang="en-US">
                <a:solidFill>
                  <a:schemeClr val="tx1"/>
                </a:solidFill>
              </a:rPr>
              <a:t> </a:t>
            </a:r>
            <a:fld id="{082EA1B2-1B07-4C19-A4EF-952995DFE8A2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>
            <a:spLocks noChangeArrowheads="1"/>
          </p:cNvSpPr>
          <p:nvPr userDrawn="1"/>
        </p:nvSpPr>
        <p:spPr bwMode="auto">
          <a:xfrm flipH="1">
            <a:off x="3656013" y="1368425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solidFill>
                  <a:schemeClr val="bg1"/>
                </a:solidFill>
              </a:rPr>
              <a:t>© Middlesex University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684214" y="1196975"/>
            <a:ext cx="3833812" cy="5130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625975" y="1196975"/>
            <a:ext cx="4267200" cy="5130800"/>
          </a:xfrm>
          <a:solidFill>
            <a:schemeClr val="accent5"/>
          </a:solidFill>
          <a:ln w="1270">
            <a:solidFill>
              <a:srgbClr val="CD2A1D"/>
            </a:solidFill>
          </a:ln>
          <a:effectLst>
            <a:outerShdw blurRad="50800" dist="38100" dir="2700000" algn="tl" rotWithShape="0">
              <a:schemeClr val="accent1">
                <a:alpha val="20000"/>
              </a:schemeClr>
            </a:outerShdw>
          </a:effectLst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 </a:t>
            </a:r>
            <a:fld id="{B32A1FED-487C-441F-A711-C7F4D63224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>
            <a:spLocks noChangeArrowheads="1"/>
          </p:cNvSpPr>
          <p:nvPr userDrawn="1"/>
        </p:nvSpPr>
        <p:spPr bwMode="auto">
          <a:xfrm flipH="1">
            <a:off x="3656013" y="1368425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solidFill>
                  <a:schemeClr val="bg1"/>
                </a:solidFill>
              </a:rPr>
              <a:t>© Middlesex University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684213" y="1196975"/>
            <a:ext cx="8208961" cy="19439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843174" y="3428999"/>
            <a:ext cx="4050000" cy="2898775"/>
          </a:xfrm>
          <a:solidFill>
            <a:schemeClr val="accent5"/>
          </a:solidFill>
          <a:ln w="1270">
            <a:solidFill>
              <a:srgbClr val="CD2A1D"/>
            </a:solidFill>
          </a:ln>
          <a:effectLst>
            <a:outerShdw blurRad="50800" dist="38100" dir="2700000" algn="tl" rotWithShape="0">
              <a:schemeClr val="accent1">
                <a:alpha val="20000"/>
              </a:scheme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84213" y="3429000"/>
            <a:ext cx="4050000" cy="2898775"/>
          </a:xfrm>
          <a:solidFill>
            <a:schemeClr val="accent5"/>
          </a:solidFill>
          <a:ln w="1270">
            <a:solidFill>
              <a:srgbClr val="CD2A1D"/>
            </a:solidFill>
          </a:ln>
          <a:effectLst>
            <a:outerShdw blurRad="50800" dist="38100" dir="2700000" algn="tl" rotWithShape="0">
              <a:schemeClr val="accent1">
                <a:alpha val="20000"/>
              </a:scheme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 </a:t>
            </a:r>
            <a:fld id="{20268DE1-9CCE-4334-B684-46EB1E1980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>
            <a:spLocks noChangeArrowheads="1"/>
          </p:cNvSpPr>
          <p:nvPr userDrawn="1"/>
        </p:nvSpPr>
        <p:spPr bwMode="auto">
          <a:xfrm flipH="1">
            <a:off x="3656013" y="1368425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ight Triangle 7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solidFill>
                  <a:schemeClr val="bg1"/>
                </a:solidFill>
              </a:rPr>
              <a:t>© Middlesex University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43174" y="1196975"/>
            <a:ext cx="4050000" cy="2448049"/>
          </a:xfrm>
          <a:solidFill>
            <a:schemeClr val="accent5"/>
          </a:solidFill>
          <a:ln w="1270">
            <a:solidFill>
              <a:srgbClr val="CD2A1D"/>
            </a:solidFill>
          </a:ln>
          <a:effectLst>
            <a:outerShdw blurRad="50800" dist="38100" dir="2700000" algn="tl" rotWithShape="0">
              <a:schemeClr val="accent1">
                <a:alpha val="20000"/>
              </a:scheme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84213" y="1196976"/>
            <a:ext cx="4050000" cy="2448049"/>
          </a:xfrm>
          <a:solidFill>
            <a:schemeClr val="accent5"/>
          </a:solidFill>
          <a:ln w="1270">
            <a:solidFill>
              <a:srgbClr val="CD2A1D"/>
            </a:solidFill>
          </a:ln>
          <a:effectLst>
            <a:outerShdw blurRad="50800" dist="38100" dir="2700000" algn="tl" rotWithShape="0">
              <a:schemeClr val="accent1">
                <a:alpha val="20000"/>
              </a:scheme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843174" y="3753359"/>
            <a:ext cx="4050000" cy="2448049"/>
          </a:xfrm>
          <a:solidFill>
            <a:schemeClr val="accent5"/>
          </a:solidFill>
          <a:ln w="1270">
            <a:solidFill>
              <a:srgbClr val="CD2A1D"/>
            </a:solidFill>
          </a:ln>
          <a:effectLst>
            <a:outerShdw blurRad="50800" dist="38100" dir="2700000" algn="tl" rotWithShape="0">
              <a:schemeClr val="accent1">
                <a:alpha val="20000"/>
              </a:scheme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4213" y="3753360"/>
            <a:ext cx="4050000" cy="2448049"/>
          </a:xfrm>
          <a:solidFill>
            <a:schemeClr val="accent5"/>
          </a:solidFill>
          <a:ln w="1270">
            <a:solidFill>
              <a:srgbClr val="CD2A1D"/>
            </a:solidFill>
          </a:ln>
          <a:effectLst>
            <a:outerShdw blurRad="50800" dist="38100" dir="2700000" algn="tl" rotWithShape="0">
              <a:schemeClr val="accent1">
                <a:alpha val="20000"/>
              </a:scheme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 </a:t>
            </a:r>
            <a:fld id="{91754217-FF6C-40F7-95F5-23FABBEA80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>
            <a:spLocks noChangeArrowheads="1"/>
          </p:cNvSpPr>
          <p:nvPr userDrawn="1"/>
        </p:nvSpPr>
        <p:spPr bwMode="auto">
          <a:xfrm flipH="1">
            <a:off x="3656013" y="1368425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ight Triangle 3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solidFill>
                  <a:schemeClr val="bg1"/>
                </a:solidFill>
              </a:rPr>
              <a:t>© Middlesex University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413250" y="6446838"/>
            <a:ext cx="4151313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 </a:t>
            </a:r>
            <a:fld id="{9B041BFD-4699-488E-8E79-1B970CF9C0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>
            <a:spLocks noChangeArrowheads="1"/>
          </p:cNvSpPr>
          <p:nvPr userDrawn="1"/>
        </p:nvSpPr>
        <p:spPr bwMode="auto">
          <a:xfrm flipH="1">
            <a:off x="3656013" y="1368425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ight Triangle 2"/>
          <p:cNvSpPr>
            <a:spLocks noChangeArrowheads="1"/>
          </p:cNvSpPr>
          <p:nvPr userDrawn="1"/>
        </p:nvSpPr>
        <p:spPr bwMode="auto">
          <a:xfrm flipH="1">
            <a:off x="3656013" y="1371600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000000">
                  <a:alpha val="3000"/>
                </a:srgb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ight Triangle 3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solidFill>
                  <a:schemeClr val="bg1"/>
                </a:solidFill>
              </a:rPr>
              <a:t>© Middlesex University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 </a:t>
            </a:r>
            <a:fld id="{07ED5230-613E-4752-BB3E-B0964FC8F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>
            <a:spLocks noChangeArrowheads="1"/>
          </p:cNvSpPr>
          <p:nvPr userDrawn="1"/>
        </p:nvSpPr>
        <p:spPr bwMode="auto">
          <a:xfrm rot="13500000" flipH="1">
            <a:off x="-2165350" y="3160713"/>
            <a:ext cx="7858125" cy="7858125"/>
          </a:xfrm>
          <a:prstGeom prst="rtTriangle">
            <a:avLst/>
          </a:prstGeom>
          <a:gradFill rotWithShape="1">
            <a:gsLst>
              <a:gs pos="0">
                <a:srgbClr val="D52B1E"/>
              </a:gs>
              <a:gs pos="100000">
                <a:srgbClr val="C4161B"/>
              </a:gs>
            </a:gsLst>
            <a:lin ang="1200000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ight Triangle 4"/>
          <p:cNvSpPr/>
          <p:nvPr userDrawn="1"/>
        </p:nvSpPr>
        <p:spPr>
          <a:xfrm rot="5400000">
            <a:off x="-26194" y="-65881"/>
            <a:ext cx="3457575" cy="3455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6" name="Picture 8" descr="MU_LDN_CMYK_smal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441325"/>
            <a:ext cx="14081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 txBox="1">
            <a:spLocks/>
          </p:cNvSpPr>
          <p:nvPr userDrawn="1"/>
        </p:nvSpPr>
        <p:spPr bwMode="auto">
          <a:xfrm>
            <a:off x="839788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solidFill>
                  <a:schemeClr val="bg1"/>
                </a:solidFill>
              </a:rPr>
              <a:t>© Middlesex University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5" y="5805264"/>
            <a:ext cx="4104455" cy="216024"/>
          </a:xfrm>
          <a:effectLst/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4575553"/>
            <a:ext cx="4104455" cy="1107996"/>
          </a:xfrm>
          <a:effectLst/>
        </p:spPr>
        <p:txBody>
          <a:bodyPr>
            <a:spAutoFit/>
          </a:bodyPr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|</a:t>
            </a:r>
            <a:r>
              <a:rPr lang="en-US">
                <a:solidFill>
                  <a:schemeClr val="accent1"/>
                </a:solidFill>
              </a:rPr>
              <a:t>  </a:t>
            </a:r>
            <a:fld id="{A47ABCFD-8303-4FBF-A759-2F97AF395532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>
            <a:spLocks noChangeArrowheads="1"/>
          </p:cNvSpPr>
          <p:nvPr userDrawn="1"/>
        </p:nvSpPr>
        <p:spPr bwMode="auto">
          <a:xfrm flipH="1">
            <a:off x="3656013" y="1370013"/>
            <a:ext cx="5487987" cy="5487987"/>
          </a:xfrm>
          <a:prstGeom prst="rtTriangle">
            <a:avLst/>
          </a:prstGeom>
          <a:gradFill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ight Triangle 4"/>
          <p:cNvSpPr/>
          <p:nvPr/>
        </p:nvSpPr>
        <p:spPr>
          <a:xfrm rot="5400000">
            <a:off x="-795" y="-62706"/>
            <a:ext cx="3384551" cy="3455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6" name="Picture 9" descr="MU_LDN_CMYK_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441325"/>
            <a:ext cx="14081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5975" y="404664"/>
            <a:ext cx="4267198" cy="886397"/>
          </a:xfrm>
          <a:effectLst/>
        </p:spPr>
        <p:txBody>
          <a:bodyPr anchor="t">
            <a:noAutofit/>
          </a:bodyPr>
          <a:lstStyle>
            <a:lvl1pPr>
              <a:lnSpc>
                <a:spcPct val="85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5975" y="6148579"/>
            <a:ext cx="4267197" cy="664797"/>
          </a:xfrm>
          <a:effectLst/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>
            <a:spLocks noChangeArrowheads="1"/>
          </p:cNvSpPr>
          <p:nvPr userDrawn="1"/>
        </p:nvSpPr>
        <p:spPr bwMode="auto">
          <a:xfrm flipH="1">
            <a:off x="3656013" y="1371600"/>
            <a:ext cx="5487987" cy="5487988"/>
          </a:xfrm>
          <a:prstGeom prst="rtTriangle">
            <a:avLst/>
          </a:prstGeom>
          <a:gradFill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solidFill>
                  <a:schemeClr val="accent2"/>
                </a:solidFill>
              </a:rPr>
              <a:t>© Middlesex University</a:t>
            </a:r>
          </a:p>
        </p:txBody>
      </p:sp>
      <p:sp>
        <p:nvSpPr>
          <p:cNvPr id="6" name="Right Triangle 5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2"/>
                </a:solidFill>
              </a:defRPr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>
                <a:solidFill>
                  <a:schemeClr val="bg1"/>
                </a:solidFill>
              </a:rPr>
              <a:t>  </a:t>
            </a:r>
            <a:fld id="{348C74C4-AB83-4554-B8A8-A4EA1C4708A9}" type="slidenum">
              <a:rPr lang="en-US">
                <a:solidFill>
                  <a:schemeClr val="accent2"/>
                </a:solidFill>
              </a:rPr>
              <a:pPr/>
              <a:t>‹#›</a:t>
            </a:fld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>
            <a:spLocks noChangeArrowheads="1"/>
          </p:cNvSpPr>
          <p:nvPr userDrawn="1"/>
        </p:nvSpPr>
        <p:spPr bwMode="auto">
          <a:xfrm flipH="1">
            <a:off x="3656013" y="1368425"/>
            <a:ext cx="5487987" cy="5487988"/>
          </a:xfrm>
          <a:prstGeom prst="rtTriangle">
            <a:avLst/>
          </a:prstGeom>
          <a:gradFill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5" name="Picture 8" descr="MU_LDN_whit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441325"/>
            <a:ext cx="14620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tl" rotWithShape="0">
              <a:schemeClr val="accent1">
                <a:alpha val="39998"/>
              </a:schemeClr>
            </a:outerShdw>
          </a:effectLst>
        </p:spPr>
      </p:pic>
      <p:sp>
        <p:nvSpPr>
          <p:cNvPr id="6" name="Right Triangle 5"/>
          <p:cNvSpPr/>
          <p:nvPr userDrawn="1"/>
        </p:nvSpPr>
        <p:spPr>
          <a:xfrm rot="5400000">
            <a:off x="-795" y="-62706"/>
            <a:ext cx="3384551" cy="3455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Picture 10" descr="MU_LDN_CMYK_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441325"/>
            <a:ext cx="14081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5" y="4591956"/>
            <a:ext cx="5904655" cy="216024"/>
          </a:xfrm>
          <a:effectLst/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3068638"/>
            <a:ext cx="5904655" cy="1329595"/>
          </a:xfrm>
          <a:effectLst/>
        </p:spPr>
        <p:txBody>
          <a:bodyPr>
            <a:spAutoFit/>
          </a:bodyPr>
          <a:lstStyle>
            <a:lvl1pPr algn="l"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>
                <a:solidFill>
                  <a:schemeClr val="bg1"/>
                </a:solidFill>
              </a:rPr>
              <a:t>  </a:t>
            </a:r>
            <a:fld id="{1EB8FA03-0408-4B22-B52A-4F5A2963541A}" type="slidenum">
              <a:rPr lang="en-US">
                <a:solidFill>
                  <a:schemeClr val="accent2"/>
                </a:solidFill>
              </a:rPr>
              <a:pPr/>
              <a:t>‹#›</a:t>
            </a:fld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>
            <a:spLocks noChangeArrowheads="1"/>
          </p:cNvSpPr>
          <p:nvPr userDrawn="1"/>
        </p:nvSpPr>
        <p:spPr bwMode="auto">
          <a:xfrm flipH="1">
            <a:off x="3656013" y="1371600"/>
            <a:ext cx="5487987" cy="5487988"/>
          </a:xfrm>
          <a:prstGeom prst="rtTriangle">
            <a:avLst/>
          </a:prstGeom>
          <a:gradFill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solidFill>
                  <a:schemeClr val="accent2"/>
                </a:solidFill>
              </a:rPr>
              <a:t>© Middlesex University</a:t>
            </a:r>
          </a:p>
        </p:txBody>
      </p:sp>
      <p:sp>
        <p:nvSpPr>
          <p:cNvPr id="7" name="Right Triangle 6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684214" y="1196975"/>
            <a:ext cx="3833812" cy="5130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/>
          </p:nvPr>
        </p:nvSpPr>
        <p:spPr>
          <a:xfrm>
            <a:off x="4625975" y="1196975"/>
            <a:ext cx="4267200" cy="5111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>
                <a:solidFill>
                  <a:schemeClr val="bg1"/>
                </a:solidFill>
              </a:rPr>
              <a:t>  </a:t>
            </a:r>
            <a:fld id="{221B85B4-C2C5-4AC8-8EC2-4FAB175A0DE5}" type="slidenum">
              <a:rPr lang="en-US">
                <a:solidFill>
                  <a:schemeClr val="accent2"/>
                </a:solidFill>
              </a:rPr>
              <a:pPr/>
              <a:t>‹#›</a:t>
            </a:fld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>
            <a:spLocks noChangeArrowheads="1"/>
          </p:cNvSpPr>
          <p:nvPr userDrawn="1"/>
        </p:nvSpPr>
        <p:spPr bwMode="auto">
          <a:xfrm flipH="1">
            <a:off x="3656013" y="1371600"/>
            <a:ext cx="5487987" cy="5487988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5" name="Picture 7" descr="MU_LDN_whit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97100" y="441325"/>
            <a:ext cx="14620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tl" rotWithShape="0">
              <a:schemeClr val="accent1">
                <a:alpha val="39998"/>
              </a:schemeClr>
            </a:outerShdw>
          </a:effectLst>
        </p:spPr>
      </p:pic>
      <p:sp>
        <p:nvSpPr>
          <p:cNvPr id="6" name="Right Triangle 5"/>
          <p:cNvSpPr/>
          <p:nvPr userDrawn="1"/>
        </p:nvSpPr>
        <p:spPr>
          <a:xfrm rot="5400000">
            <a:off x="-795" y="-62706"/>
            <a:ext cx="3384551" cy="3455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Picture 9" descr="MU_LDN_CMYK_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441325"/>
            <a:ext cx="14081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Triangle 7"/>
          <p:cNvSpPr>
            <a:spLocks noChangeArrowheads="1"/>
          </p:cNvSpPr>
          <p:nvPr userDrawn="1"/>
        </p:nvSpPr>
        <p:spPr bwMode="auto">
          <a:xfrm flipH="1">
            <a:off x="3656013" y="1370013"/>
            <a:ext cx="5487987" cy="5487987"/>
          </a:xfrm>
          <a:prstGeom prst="rtTriangle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000000">
                  <a:alpha val="4999"/>
                </a:srgb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5" y="4591956"/>
            <a:ext cx="5904655" cy="216024"/>
          </a:xfrm>
          <a:effectLst/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3068638"/>
            <a:ext cx="5904655" cy="1329595"/>
          </a:xfrm>
          <a:effectLst/>
        </p:spPr>
        <p:txBody>
          <a:bodyPr>
            <a:spAutoFit/>
          </a:bodyPr>
          <a:lstStyle>
            <a:lvl1pPr algn="l"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>
                <a:solidFill>
                  <a:schemeClr val="accent1"/>
                </a:solidFill>
              </a:rPr>
              <a:t>  </a:t>
            </a:r>
            <a:fld id="{D9F9F74B-86FF-443A-8226-BB4FF584866A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>
            <a:spLocks noChangeArrowheads="1"/>
          </p:cNvSpPr>
          <p:nvPr userDrawn="1"/>
        </p:nvSpPr>
        <p:spPr bwMode="auto">
          <a:xfrm flipH="1">
            <a:off x="3656013" y="1368425"/>
            <a:ext cx="5487987" cy="5487988"/>
          </a:xfrm>
          <a:prstGeom prst="rtTriangle">
            <a:avLst/>
          </a:prstGeom>
          <a:gradFill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solidFill>
                  <a:schemeClr val="accent2"/>
                </a:solidFill>
              </a:rPr>
              <a:t>© Middlesex University</a:t>
            </a:r>
          </a:p>
        </p:txBody>
      </p:sp>
      <p:sp>
        <p:nvSpPr>
          <p:cNvPr id="7" name="Right Triangle 6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684214" y="1196975"/>
            <a:ext cx="3833812" cy="5130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625975" y="1196975"/>
            <a:ext cx="4267200" cy="5130800"/>
          </a:xfrm>
          <a:solidFill>
            <a:schemeClr val="accent1"/>
          </a:solidFill>
          <a:ln w="1270">
            <a:solidFill>
              <a:schemeClr val="accent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schemeClr val="accent1">
                <a:lumMod val="50000"/>
                <a:lumOff val="50000"/>
                <a:alpha val="20000"/>
              </a:schemeClr>
            </a:outerShdw>
          </a:effectLst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>
                <a:solidFill>
                  <a:schemeClr val="bg1"/>
                </a:solidFill>
              </a:rPr>
              <a:t>  </a:t>
            </a:r>
            <a:fld id="{DFDA2ACD-E195-4B9B-92CF-D0E2E316B532}" type="slidenum">
              <a:rPr lang="en-US">
                <a:solidFill>
                  <a:schemeClr val="accent2"/>
                </a:solidFill>
              </a:rPr>
              <a:pPr/>
              <a:t>‹#›</a:t>
            </a:fld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>
            <a:spLocks noChangeArrowheads="1"/>
          </p:cNvSpPr>
          <p:nvPr userDrawn="1"/>
        </p:nvSpPr>
        <p:spPr bwMode="auto">
          <a:xfrm flipH="1">
            <a:off x="3656013" y="1368425"/>
            <a:ext cx="5487987" cy="5487988"/>
          </a:xfrm>
          <a:prstGeom prst="rtTriangle">
            <a:avLst/>
          </a:prstGeom>
          <a:gradFill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solidFill>
                  <a:schemeClr val="accent2"/>
                </a:solidFill>
              </a:rPr>
              <a:t>© Middlesex University</a:t>
            </a:r>
          </a:p>
        </p:txBody>
      </p:sp>
      <p:sp>
        <p:nvSpPr>
          <p:cNvPr id="8" name="Right Triangle 7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684213" y="1196975"/>
            <a:ext cx="8208961" cy="19439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843174" y="3428999"/>
            <a:ext cx="4050000" cy="2898775"/>
          </a:xfrm>
          <a:solidFill>
            <a:schemeClr val="accent1"/>
          </a:solidFill>
          <a:ln w="1270">
            <a:solidFill>
              <a:schemeClr val="accent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schemeClr val="accent1">
                <a:lumMod val="50000"/>
                <a:lumOff val="50000"/>
                <a:alpha val="20000"/>
              </a:scheme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84213" y="3429000"/>
            <a:ext cx="4050000" cy="2898775"/>
          </a:xfrm>
          <a:solidFill>
            <a:schemeClr val="accent1"/>
          </a:solidFill>
          <a:ln w="1270">
            <a:solidFill>
              <a:schemeClr val="accent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schemeClr val="accent1">
                <a:lumMod val="50000"/>
                <a:lumOff val="50000"/>
                <a:alpha val="20000"/>
              </a:scheme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>
                <a:solidFill>
                  <a:schemeClr val="bg1"/>
                </a:solidFill>
              </a:rPr>
              <a:t>  </a:t>
            </a:r>
            <a:fld id="{D9DF0419-DD57-491C-8DA1-488BC5C5435B}" type="slidenum">
              <a:rPr lang="en-US">
                <a:solidFill>
                  <a:schemeClr val="accent2"/>
                </a:solidFill>
              </a:rPr>
              <a:pPr/>
              <a:t>‹#›</a:t>
            </a:fld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>
            <a:spLocks noChangeArrowheads="1"/>
          </p:cNvSpPr>
          <p:nvPr userDrawn="1"/>
        </p:nvSpPr>
        <p:spPr bwMode="auto">
          <a:xfrm flipH="1">
            <a:off x="3656013" y="1368425"/>
            <a:ext cx="5487987" cy="5487988"/>
          </a:xfrm>
          <a:prstGeom prst="rtTriangle">
            <a:avLst/>
          </a:prstGeom>
          <a:gradFill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solidFill>
                  <a:schemeClr val="accent2"/>
                </a:solidFill>
              </a:rPr>
              <a:t>© Middlesex University</a:t>
            </a:r>
          </a:p>
        </p:txBody>
      </p:sp>
      <p:sp>
        <p:nvSpPr>
          <p:cNvPr id="9" name="Right Triangle 8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43174" y="1196975"/>
            <a:ext cx="4050000" cy="2448049"/>
          </a:xfrm>
          <a:solidFill>
            <a:schemeClr val="accent1"/>
          </a:solidFill>
          <a:ln w="1270">
            <a:solidFill>
              <a:schemeClr val="accent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schemeClr val="accent1">
                <a:lumMod val="50000"/>
                <a:lumOff val="50000"/>
                <a:alpha val="20000"/>
              </a:scheme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84213" y="1196976"/>
            <a:ext cx="4050000" cy="2448049"/>
          </a:xfrm>
          <a:solidFill>
            <a:schemeClr val="accent1"/>
          </a:solidFill>
          <a:ln w="1270">
            <a:solidFill>
              <a:schemeClr val="accent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schemeClr val="accent1">
                <a:lumMod val="50000"/>
                <a:lumOff val="50000"/>
                <a:alpha val="20000"/>
              </a:scheme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843174" y="3753359"/>
            <a:ext cx="4050000" cy="2448049"/>
          </a:xfrm>
          <a:solidFill>
            <a:schemeClr val="accent1"/>
          </a:solidFill>
          <a:ln w="1270">
            <a:solidFill>
              <a:schemeClr val="accent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schemeClr val="accent1">
                <a:lumMod val="50000"/>
                <a:lumOff val="50000"/>
                <a:alpha val="20000"/>
              </a:scheme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4213" y="3753360"/>
            <a:ext cx="4050000" cy="2448049"/>
          </a:xfrm>
          <a:solidFill>
            <a:schemeClr val="accent1"/>
          </a:solidFill>
          <a:ln w="1270">
            <a:solidFill>
              <a:schemeClr val="accent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schemeClr val="accent1">
                <a:lumMod val="50000"/>
                <a:lumOff val="50000"/>
                <a:alpha val="20000"/>
              </a:scheme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>
                <a:solidFill>
                  <a:schemeClr val="bg1"/>
                </a:solidFill>
              </a:rPr>
              <a:t>  </a:t>
            </a:r>
            <a:fld id="{39621A84-1D36-449B-B926-1732AA0B2FE6}" type="slidenum">
              <a:rPr lang="en-US">
                <a:solidFill>
                  <a:schemeClr val="accent2"/>
                </a:solidFill>
              </a:rPr>
              <a:pPr/>
              <a:t>‹#›</a:t>
            </a:fld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>
            <a:spLocks noChangeArrowheads="1"/>
          </p:cNvSpPr>
          <p:nvPr userDrawn="1"/>
        </p:nvSpPr>
        <p:spPr bwMode="auto">
          <a:xfrm flipH="1">
            <a:off x="3656013" y="1368425"/>
            <a:ext cx="5487987" cy="5487988"/>
          </a:xfrm>
          <a:prstGeom prst="rtTriangle">
            <a:avLst/>
          </a:prstGeom>
          <a:gradFill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solidFill>
                  <a:schemeClr val="accent2"/>
                </a:solidFill>
              </a:rPr>
              <a:t>© Middlesex University</a:t>
            </a:r>
          </a:p>
        </p:txBody>
      </p:sp>
      <p:sp>
        <p:nvSpPr>
          <p:cNvPr id="5" name="Right Triangle 4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>
                <a:solidFill>
                  <a:schemeClr val="bg1"/>
                </a:solidFill>
              </a:rPr>
              <a:t>  </a:t>
            </a:r>
            <a:fld id="{39529ED6-2A19-4B5E-B9FB-95F6BF22ACE9}" type="slidenum">
              <a:rPr lang="en-US">
                <a:solidFill>
                  <a:schemeClr val="accent2"/>
                </a:solidFill>
              </a:rPr>
              <a:pPr/>
              <a:t>‹#›</a:t>
            </a:fld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>
            <a:spLocks noChangeArrowheads="1"/>
          </p:cNvSpPr>
          <p:nvPr userDrawn="1"/>
        </p:nvSpPr>
        <p:spPr bwMode="auto">
          <a:xfrm flipH="1">
            <a:off x="3656013" y="1371600"/>
            <a:ext cx="5487987" cy="5487988"/>
          </a:xfrm>
          <a:prstGeom prst="rtTriangle">
            <a:avLst/>
          </a:prstGeom>
          <a:gradFill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solidFill>
                  <a:schemeClr val="accent2"/>
                </a:solidFill>
              </a:rPr>
              <a:t>© Middlesex University</a:t>
            </a:r>
          </a:p>
        </p:txBody>
      </p:sp>
      <p:sp>
        <p:nvSpPr>
          <p:cNvPr id="4" name="Right Triangle 3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>
                <a:solidFill>
                  <a:schemeClr val="bg1"/>
                </a:solidFill>
              </a:rPr>
              <a:t>  </a:t>
            </a:r>
            <a:fld id="{33C3A9DD-19D5-47ED-BA8C-D1468D572A14}" type="slidenum">
              <a:rPr lang="en-US">
                <a:solidFill>
                  <a:schemeClr val="accent2"/>
                </a:solidFill>
              </a:rPr>
              <a:pPr/>
              <a:t>‹#›</a:t>
            </a:fld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Divider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1685925" y="0"/>
            <a:ext cx="7459663" cy="6910388"/>
          </a:xfrm>
          <a:custGeom>
            <a:avLst/>
            <a:gdLst>
              <a:gd name="connsiteX0" fmla="*/ 0 w 7441809"/>
              <a:gd name="connsiteY0" fmla="*/ 1688123 h 6893170"/>
              <a:gd name="connsiteX1" fmla="*/ 1702191 w 7441809"/>
              <a:gd name="connsiteY1" fmla="*/ 0 h 6893170"/>
              <a:gd name="connsiteX2" fmla="*/ 7441809 w 7441809"/>
              <a:gd name="connsiteY2" fmla="*/ 0 h 6893170"/>
              <a:gd name="connsiteX3" fmla="*/ 7441809 w 7441809"/>
              <a:gd name="connsiteY3" fmla="*/ 6893170 h 6893170"/>
              <a:gd name="connsiteX4" fmla="*/ 5134708 w 7441809"/>
              <a:gd name="connsiteY4" fmla="*/ 6879102 h 6893170"/>
              <a:gd name="connsiteX5" fmla="*/ 0 w 7441809"/>
              <a:gd name="connsiteY5" fmla="*/ 1688123 h 6893170"/>
              <a:gd name="connsiteX0" fmla="*/ 0 w 7441809"/>
              <a:gd name="connsiteY0" fmla="*/ 1688425 h 6893472"/>
              <a:gd name="connsiteX1" fmla="*/ 1658223 w 7441809"/>
              <a:gd name="connsiteY1" fmla="*/ 0 h 6893472"/>
              <a:gd name="connsiteX2" fmla="*/ 7441809 w 7441809"/>
              <a:gd name="connsiteY2" fmla="*/ 302 h 6893472"/>
              <a:gd name="connsiteX3" fmla="*/ 7441809 w 7441809"/>
              <a:gd name="connsiteY3" fmla="*/ 6893472 h 6893472"/>
              <a:gd name="connsiteX4" fmla="*/ 5134708 w 7441809"/>
              <a:gd name="connsiteY4" fmla="*/ 6879404 h 6893472"/>
              <a:gd name="connsiteX5" fmla="*/ 0 w 7441809"/>
              <a:gd name="connsiteY5" fmla="*/ 1688425 h 689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1809" h="6893472">
                <a:moveTo>
                  <a:pt x="0" y="1688425"/>
                </a:moveTo>
                <a:lnTo>
                  <a:pt x="1658223" y="0"/>
                </a:lnTo>
                <a:lnTo>
                  <a:pt x="7441809" y="302"/>
                </a:lnTo>
                <a:lnTo>
                  <a:pt x="7441809" y="6893472"/>
                </a:lnTo>
                <a:lnTo>
                  <a:pt x="5134708" y="6879404"/>
                </a:lnTo>
                <a:lnTo>
                  <a:pt x="0" y="1688425"/>
                </a:lnTo>
                <a:close/>
              </a:path>
            </a:pathLst>
          </a:custGeom>
          <a:gradFill flip="none" rotWithShape="1">
            <a:gsLst>
              <a:gs pos="0">
                <a:srgbClr val="E0E0E0"/>
              </a:gs>
              <a:gs pos="75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Right Triangle 4"/>
          <p:cNvSpPr>
            <a:spLocks noChangeArrowheads="1"/>
          </p:cNvSpPr>
          <p:nvPr userDrawn="1"/>
        </p:nvSpPr>
        <p:spPr bwMode="auto">
          <a:xfrm rot="13500000" flipH="1">
            <a:off x="-2165350" y="3160713"/>
            <a:ext cx="7858125" cy="7858125"/>
          </a:xfrm>
          <a:prstGeom prst="rtTriangle">
            <a:avLst/>
          </a:prstGeom>
          <a:gradFill rotWithShape="1">
            <a:gsLst>
              <a:gs pos="0">
                <a:srgbClr val="262626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 userDrawn="1"/>
        </p:nvSpPr>
        <p:spPr>
          <a:xfrm rot="5400000">
            <a:off x="-26194" y="-65881"/>
            <a:ext cx="3457575" cy="3455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Picture 10" descr="MU_LDN_CMYK_smal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441325"/>
            <a:ext cx="14081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839788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solidFill>
                  <a:schemeClr val="bg1"/>
                </a:solidFill>
              </a:rPr>
              <a:t>© Middlesex University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5" y="5805264"/>
            <a:ext cx="4104455" cy="216024"/>
          </a:xfrm>
          <a:effectLst/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4575553"/>
            <a:ext cx="4104455" cy="1107996"/>
          </a:xfrm>
          <a:effectLst/>
        </p:spPr>
        <p:txBody>
          <a:bodyPr>
            <a:spAutoFit/>
          </a:bodyPr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>
                <a:solidFill>
                  <a:schemeClr val="accent1"/>
                </a:solidFill>
              </a:rPr>
              <a:t>  </a:t>
            </a:r>
            <a:fld id="{CA1C7C85-A301-463B-AA8C-47F72ED6F144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Divider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1110_1_thumbnail_868x420_page1_204233.jpg"/>
          <p:cNvPicPr>
            <a:picLocks noChangeAspect="1"/>
          </p:cNvPicPr>
          <p:nvPr userDrawn="1"/>
        </p:nvPicPr>
        <p:blipFill>
          <a:blip r:embed="rId2" cstate="print"/>
          <a:srcRect t="11168" r="21317" b="5325"/>
          <a:stretch>
            <a:fillRect/>
          </a:stretch>
        </p:blipFill>
        <p:spPr bwMode="auto">
          <a:xfrm>
            <a:off x="1512888" y="0"/>
            <a:ext cx="7631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Triangle 4"/>
          <p:cNvSpPr>
            <a:spLocks noChangeArrowheads="1"/>
          </p:cNvSpPr>
          <p:nvPr userDrawn="1"/>
        </p:nvSpPr>
        <p:spPr bwMode="auto">
          <a:xfrm rot="13500000" flipH="1">
            <a:off x="-2165350" y="3160713"/>
            <a:ext cx="7858125" cy="7858125"/>
          </a:xfrm>
          <a:prstGeom prst="rtTriangle">
            <a:avLst/>
          </a:prstGeom>
          <a:gradFill rotWithShape="1">
            <a:gsLst>
              <a:gs pos="0">
                <a:srgbClr val="262626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 userDrawn="1"/>
        </p:nvSpPr>
        <p:spPr>
          <a:xfrm rot="5400000">
            <a:off x="-26194" y="-65881"/>
            <a:ext cx="3457575" cy="3455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Picture 10" descr="MU_LDN_CMYK_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441325"/>
            <a:ext cx="14081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839788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solidFill>
                  <a:schemeClr val="bg1"/>
                </a:solidFill>
              </a:rPr>
              <a:t>© Middlesex University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5" y="5805264"/>
            <a:ext cx="4104455" cy="216024"/>
          </a:xfrm>
          <a:effectLst/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4575553"/>
            <a:ext cx="4104455" cy="1107996"/>
          </a:xfrm>
          <a:effectLst/>
        </p:spPr>
        <p:txBody>
          <a:bodyPr>
            <a:spAutoFit/>
          </a:bodyPr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>
                <a:solidFill>
                  <a:schemeClr val="accent1"/>
                </a:solidFill>
              </a:rPr>
              <a:t>  </a:t>
            </a:r>
            <a:fld id="{98494975-7B40-401D-95AC-B8652C2ECE55}" type="slidenum">
              <a:rPr lang="en-US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F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/>
              <a:t>© Middlesex University</a:t>
            </a:r>
          </a:p>
        </p:txBody>
      </p:sp>
      <p:sp>
        <p:nvSpPr>
          <p:cNvPr id="6" name="Right Triangle 5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684214" y="1196975"/>
            <a:ext cx="3833812" cy="5130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/>
          </p:nvPr>
        </p:nvSpPr>
        <p:spPr>
          <a:xfrm>
            <a:off x="4625975" y="1196975"/>
            <a:ext cx="4267200" cy="5111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r>
              <a:rPr lang="en-US">
                <a:solidFill>
                  <a:schemeClr val="tx1"/>
                </a:solidFill>
              </a:rPr>
              <a:t> </a:t>
            </a:r>
            <a:fld id="{9CAAB23C-6D65-4CBC-9E05-12468373B4AE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bg>
      <p:bgPr>
        <a:solidFill>
          <a:srgbClr val="FF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/>
              <a:t>© Middlesex University</a:t>
            </a:r>
          </a:p>
        </p:txBody>
      </p:sp>
      <p:sp>
        <p:nvSpPr>
          <p:cNvPr id="6" name="Right Triangle 5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684214" y="1196975"/>
            <a:ext cx="3833812" cy="5130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625975" y="1196975"/>
            <a:ext cx="4267200" cy="5130800"/>
          </a:xfrm>
          <a:solidFill>
            <a:schemeClr val="bg1"/>
          </a:solidFill>
          <a:ln w="1270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accent2">
                <a:alpha val="40000"/>
              </a:schemeClr>
            </a:outerShdw>
          </a:effectLst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r>
              <a:rPr lang="en-US">
                <a:solidFill>
                  <a:schemeClr val="tx1"/>
                </a:solidFill>
              </a:rPr>
              <a:t> </a:t>
            </a:r>
            <a:fld id="{3E77323E-B7B8-4AE0-9C2C-37C48386BB4E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>
            <a:spLocks noChangeArrowheads="1"/>
          </p:cNvSpPr>
          <p:nvPr userDrawn="1"/>
        </p:nvSpPr>
        <p:spPr bwMode="auto">
          <a:xfrm flipH="1">
            <a:off x="3656013" y="1371600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000000">
                  <a:alpha val="4999"/>
                </a:srgb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/>
              <a:t>© Middlesex University</a:t>
            </a:r>
          </a:p>
        </p:txBody>
      </p:sp>
      <p:sp>
        <p:nvSpPr>
          <p:cNvPr id="8" name="Right Triangle 7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684213" y="1196975"/>
            <a:ext cx="8208961" cy="19439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843174" y="3428999"/>
            <a:ext cx="4050000" cy="2898775"/>
          </a:xfrm>
          <a:solidFill>
            <a:schemeClr val="bg1"/>
          </a:solidFill>
          <a:ln w="1270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accent2">
                <a:alpha val="40000"/>
              </a:schemeClr>
            </a:outerShdw>
          </a:effectLst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84213" y="3429000"/>
            <a:ext cx="4050000" cy="2898775"/>
          </a:xfrm>
          <a:solidFill>
            <a:schemeClr val="bg1"/>
          </a:solidFill>
          <a:ln w="1270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accent2">
                <a:alpha val="40000"/>
              </a:scheme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r>
              <a:rPr lang="en-US">
                <a:solidFill>
                  <a:schemeClr val="tx1"/>
                </a:solidFill>
              </a:rPr>
              <a:t> </a:t>
            </a:r>
            <a:fld id="{B2D39140-0D88-4758-A25B-0A4BAE47F005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>
            <a:spLocks noChangeArrowheads="1"/>
          </p:cNvSpPr>
          <p:nvPr userDrawn="1"/>
        </p:nvSpPr>
        <p:spPr bwMode="auto">
          <a:xfrm flipH="1">
            <a:off x="3656013" y="1371600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000000">
                  <a:alpha val="4999"/>
                </a:srgb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/>
              <a:t>© Middlesex University</a:t>
            </a:r>
          </a:p>
        </p:txBody>
      </p:sp>
      <p:sp>
        <p:nvSpPr>
          <p:cNvPr id="9" name="Right Triangle 8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43174" y="1196975"/>
            <a:ext cx="4050000" cy="2448049"/>
          </a:xfrm>
          <a:solidFill>
            <a:schemeClr val="bg1"/>
          </a:solidFill>
          <a:ln w="1270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accent2">
                <a:alpha val="40000"/>
              </a:schemeClr>
            </a:outerShdw>
          </a:effectLst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84213" y="1196976"/>
            <a:ext cx="4050000" cy="2448049"/>
          </a:xfrm>
          <a:solidFill>
            <a:schemeClr val="bg1"/>
          </a:solidFill>
          <a:ln w="1270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accent2">
                <a:alpha val="40000"/>
              </a:scheme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843174" y="3753359"/>
            <a:ext cx="4050000" cy="2448049"/>
          </a:xfrm>
          <a:solidFill>
            <a:schemeClr val="bg1"/>
          </a:solidFill>
          <a:ln w="1270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accent2">
                <a:alpha val="40000"/>
              </a:schemeClr>
            </a:outerShdw>
          </a:effectLst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4213" y="3753360"/>
            <a:ext cx="4050000" cy="2448049"/>
          </a:xfrm>
          <a:solidFill>
            <a:schemeClr val="bg1"/>
          </a:solidFill>
          <a:ln w="1270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accent2">
                <a:alpha val="40000"/>
              </a:scheme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r>
              <a:rPr lang="en-US">
                <a:solidFill>
                  <a:schemeClr val="tx1"/>
                </a:solidFill>
              </a:rPr>
              <a:t> </a:t>
            </a:r>
            <a:fld id="{371D3074-3BCF-4092-8B8A-F8D7025EFBBB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>
            <a:spLocks noChangeArrowheads="1"/>
          </p:cNvSpPr>
          <p:nvPr userDrawn="1"/>
        </p:nvSpPr>
        <p:spPr bwMode="auto">
          <a:xfrm flipH="1">
            <a:off x="3656013" y="1371600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000000">
                  <a:alpha val="4999"/>
                </a:srgb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/>
              <a:t>© Middlesex University</a:t>
            </a:r>
          </a:p>
        </p:txBody>
      </p:sp>
      <p:sp>
        <p:nvSpPr>
          <p:cNvPr id="5" name="Right Triangle 4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r>
              <a:rPr lang="en-US">
                <a:solidFill>
                  <a:schemeClr val="tx1"/>
                </a:solidFill>
              </a:rPr>
              <a:t> </a:t>
            </a:r>
            <a:fld id="{B73D4128-8301-40CC-A564-482D6425963B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>
            <a:spLocks noChangeArrowheads="1"/>
          </p:cNvSpPr>
          <p:nvPr userDrawn="1"/>
        </p:nvSpPr>
        <p:spPr bwMode="auto">
          <a:xfrm flipH="1">
            <a:off x="3656013" y="1371600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000000">
                  <a:alpha val="4999"/>
                </a:srgb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/>
              <a:t>© Middlesex University</a:t>
            </a:r>
          </a:p>
        </p:txBody>
      </p:sp>
      <p:sp>
        <p:nvSpPr>
          <p:cNvPr id="4" name="Right Triangle 3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r>
              <a:rPr lang="en-US">
                <a:solidFill>
                  <a:schemeClr val="tx1"/>
                </a:solidFill>
              </a:rPr>
              <a:t> </a:t>
            </a:r>
            <a:fld id="{43BC1046-68E7-4414-84A7-030C4604EE06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4213" y="333375"/>
            <a:ext cx="82089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1196975"/>
            <a:ext cx="8208962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2938" y="6446838"/>
            <a:ext cx="4151312" cy="1841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0913" y="6446838"/>
            <a:ext cx="317500" cy="1841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|</a:t>
            </a:r>
            <a:r>
              <a:rPr lang="en-US">
                <a:solidFill>
                  <a:srgbClr val="A3A3A3"/>
                </a:solidFill>
              </a:rPr>
              <a:t>  </a:t>
            </a:r>
            <a:fld id="{73D61B9E-28D2-4BC2-BBDC-19AE65A45C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accent1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ea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ea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ea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ea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charset="0"/>
        <a:buChar char="•"/>
        <a:defRPr sz="2400" kern="1200">
          <a:solidFill>
            <a:schemeClr val="accent1"/>
          </a:solidFill>
          <a:latin typeface="+mn-lt"/>
          <a:ea typeface="ＭＳ Ｐゴシック" charset="-128"/>
          <a:cs typeface="+mn-cs"/>
        </a:defRPr>
      </a:lvl1pPr>
      <a:lvl2pPr marL="358775" indent="-358775" algn="l" rtl="0" eaLnBrk="0" fontAlgn="base" hangingPunct="0"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—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574675" indent="-179388" algn="l" rtl="0" eaLnBrk="0" fontAlgn="base" hangingPunct="0">
        <a:spcBef>
          <a:spcPts val="5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790575" indent="-215900" algn="l" rtl="0" eaLnBrk="0" fontAlgn="base" hangingPunct="0">
        <a:spcBef>
          <a:spcPts val="5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2400"/>
        </a:spcBef>
        <a:spcAft>
          <a:spcPct val="0"/>
        </a:spcAft>
        <a:buFont typeface="Arial" charset="0"/>
        <a:buChar char="»"/>
        <a:defRPr sz="2400" kern="1200">
          <a:solidFill>
            <a:schemeClr val="tx2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84213" y="333375"/>
            <a:ext cx="82089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1196975"/>
            <a:ext cx="8208962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2938" y="6446838"/>
            <a:ext cx="4151312" cy="1841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0913" y="6446838"/>
            <a:ext cx="317500" cy="1841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AA7E12F6-6B6E-490A-BEB6-B61ED77738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358775" indent="-358775" algn="l" rtl="0" eaLnBrk="0" fontAlgn="base" hangingPunct="0">
        <a:spcBef>
          <a:spcPts val="1000"/>
        </a:spcBef>
        <a:spcAft>
          <a:spcPct val="0"/>
        </a:spcAft>
        <a:buClr>
          <a:schemeClr val="bg1"/>
        </a:buClr>
        <a:buFont typeface="Arial" charset="0"/>
        <a:buChar char="—"/>
        <a:defRPr sz="2000" kern="1200">
          <a:solidFill>
            <a:schemeClr val="bg1"/>
          </a:solidFill>
          <a:latin typeface="+mn-lt"/>
          <a:ea typeface="ＭＳ Ｐゴシック" charset="-128"/>
          <a:cs typeface="+mn-cs"/>
        </a:defRPr>
      </a:lvl2pPr>
      <a:lvl3pPr marL="539750" indent="-179388" algn="l" rtl="0" eaLnBrk="0" fontAlgn="base" hangingPunct="0">
        <a:spcBef>
          <a:spcPts val="500"/>
        </a:spcBef>
        <a:spcAft>
          <a:spcPct val="0"/>
        </a:spcAft>
        <a:buClr>
          <a:schemeClr val="bg1"/>
        </a:buClr>
        <a:buFont typeface="Arial" charset="0"/>
        <a:buChar char="•"/>
        <a:defRPr sz="2000" kern="1200">
          <a:solidFill>
            <a:schemeClr val="bg1"/>
          </a:solidFill>
          <a:latin typeface="+mn-lt"/>
          <a:ea typeface="ＭＳ Ｐゴシック" charset="-128"/>
          <a:cs typeface="+mn-cs"/>
        </a:defRPr>
      </a:lvl3pPr>
      <a:lvl4pPr marL="790575" indent="-215900" algn="l" rtl="0" eaLnBrk="0" fontAlgn="base" hangingPunct="0">
        <a:spcBef>
          <a:spcPts val="500"/>
        </a:spcBef>
        <a:spcAft>
          <a:spcPct val="0"/>
        </a:spcAft>
        <a:buClr>
          <a:schemeClr val="bg1"/>
        </a:buClr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2400"/>
        </a:spcBef>
        <a:spcAft>
          <a:spcPct val="0"/>
        </a:spcAft>
        <a:buFont typeface="Arial" charset="0"/>
        <a:buChar char="»"/>
        <a:defRPr sz="2400" b="1" kern="1200">
          <a:solidFill>
            <a:schemeClr val="bg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84213" y="333375"/>
            <a:ext cx="82089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1196975"/>
            <a:ext cx="8208962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2938" y="6446838"/>
            <a:ext cx="4151312" cy="1841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0913" y="6446838"/>
            <a:ext cx="317500" cy="1841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|</a:t>
            </a:r>
            <a:r>
              <a:rPr lang="en-US">
                <a:solidFill>
                  <a:schemeClr val="bg1"/>
                </a:solidFill>
              </a:rPr>
              <a:t>  </a:t>
            </a:r>
            <a:fld id="{677E312A-DDF9-40FE-A898-E44D7AF4CD98}" type="slidenum">
              <a:rPr lang="en-US">
                <a:solidFill>
                  <a:schemeClr val="accent2"/>
                </a:solidFill>
              </a:rPr>
              <a:pPr/>
              <a:t>‹#›</a:t>
            </a:fld>
            <a:endParaRPr lang="en-US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" charset="0"/>
          <a:ea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" charset="0"/>
          <a:ea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" charset="0"/>
          <a:ea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" charset="0"/>
          <a:ea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charset="0"/>
        <a:buChar char="•"/>
        <a:defRPr sz="2400" kern="1200">
          <a:solidFill>
            <a:schemeClr val="bg2"/>
          </a:solidFill>
          <a:latin typeface="+mn-lt"/>
          <a:ea typeface="ＭＳ Ｐゴシック" charset="-128"/>
          <a:cs typeface="+mn-cs"/>
        </a:defRPr>
      </a:lvl1pPr>
      <a:lvl2pPr marL="358775" indent="-358775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charset="0"/>
        <a:buChar char="—"/>
        <a:defRPr sz="2000" kern="1200">
          <a:solidFill>
            <a:schemeClr val="accent2"/>
          </a:solidFill>
          <a:latin typeface="+mn-lt"/>
          <a:ea typeface="ＭＳ Ｐゴシック" charset="-128"/>
          <a:cs typeface="+mn-cs"/>
        </a:defRPr>
      </a:lvl2pPr>
      <a:lvl3pPr marL="539750" indent="-179388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accent2"/>
          </a:solidFill>
          <a:latin typeface="+mn-lt"/>
          <a:ea typeface="ＭＳ Ｐゴシック" charset="-128"/>
          <a:cs typeface="+mn-cs"/>
        </a:defRPr>
      </a:lvl3pPr>
      <a:lvl4pPr marL="790575" indent="-2159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Font typeface="Arial" charset="0"/>
        <a:buChar char="–"/>
        <a:defRPr sz="2000" kern="1200">
          <a:solidFill>
            <a:schemeClr val="accent2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2400"/>
        </a:spcBef>
        <a:spcAft>
          <a:spcPct val="0"/>
        </a:spcAft>
        <a:buFont typeface="Arial" charset="0"/>
        <a:buChar char="»"/>
        <a:defRPr sz="2400" b="1" kern="1200">
          <a:solidFill>
            <a:schemeClr val="tx2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thusiasticallydawn.com/2017/10/05/exploring-expressive-writing-with-james-w-pennebaker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5975" y="836712"/>
            <a:ext cx="4267198" cy="454349"/>
          </a:xfrm>
        </p:spPr>
        <p:txBody>
          <a:bodyPr/>
          <a:lstStyle/>
          <a:p>
            <a:pPr algn="ctr"/>
            <a:r>
              <a:rPr lang="en-GB" sz="3600" dirty="0"/>
              <a:t>Research Students</a:t>
            </a:r>
            <a:br>
              <a:rPr lang="en-GB" sz="3600" dirty="0">
                <a:solidFill>
                  <a:schemeClr val="tx1"/>
                </a:solidFill>
              </a:rPr>
            </a:b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/>
              <a:t>Presentations</a:t>
            </a:r>
            <a:br>
              <a:rPr lang="en-GB" sz="3600" dirty="0"/>
            </a:br>
            <a:br>
              <a:rPr lang="en-GB" sz="3600" dirty="0">
                <a:solidFill>
                  <a:schemeClr val="tx1"/>
                </a:solidFill>
              </a:rPr>
            </a:br>
            <a:br>
              <a:rPr lang="en-GB" sz="3600" dirty="0">
                <a:solidFill>
                  <a:schemeClr val="tx1"/>
                </a:solidFill>
              </a:rPr>
            </a:b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0072" y="4437112"/>
            <a:ext cx="2952328" cy="151216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Dr. Paula Bernaschina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paula2@mdx.ac.uk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Academic Writing and Language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Learning Enhancement Team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75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the chat, write the following: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quality from a </a:t>
            </a:r>
            <a:r>
              <a:rPr lang="en-US" b="1" dirty="0"/>
              <a:t>good</a:t>
            </a:r>
            <a:r>
              <a:rPr lang="en-US" dirty="0"/>
              <a:t> presentation</a:t>
            </a:r>
          </a:p>
          <a:p>
            <a:endParaRPr lang="en-US" dirty="0"/>
          </a:p>
          <a:p>
            <a:r>
              <a:rPr lang="en-US" dirty="0"/>
              <a:t>A quality from a </a:t>
            </a:r>
            <a:r>
              <a:rPr lang="en-US" b="1" dirty="0"/>
              <a:t>bad </a:t>
            </a:r>
            <a:r>
              <a:rPr lang="en-US" dirty="0"/>
              <a:t>presentation</a:t>
            </a:r>
          </a:p>
          <a:p>
            <a:endParaRPr lang="en-US" dirty="0"/>
          </a:p>
          <a:p>
            <a:r>
              <a:rPr lang="en-US" dirty="0"/>
              <a:t>What </a:t>
            </a:r>
            <a:r>
              <a:rPr lang="en-US" b="1" dirty="0"/>
              <a:t>worries</a:t>
            </a:r>
            <a:r>
              <a:rPr lang="en-US" dirty="0"/>
              <a:t> you about giving a presentation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6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Is this you?</a:t>
            </a:r>
          </a:p>
        </p:txBody>
      </p:sp>
      <p:pic>
        <p:nvPicPr>
          <p:cNvPr id="6" name="Content Placeholder 5" descr="phd072104s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" t="1948" r="427" b="-1623"/>
          <a:stretch/>
        </p:blipFill>
        <p:spPr>
          <a:xfrm>
            <a:off x="476232" y="1414169"/>
            <a:ext cx="8262252" cy="442830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1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33374"/>
            <a:ext cx="8208962" cy="791369"/>
          </a:xfrm>
        </p:spPr>
        <p:txBody>
          <a:bodyPr/>
          <a:lstStyle/>
          <a:p>
            <a:pPr lvl="0"/>
            <a:r>
              <a:rPr lang="en-GB" b="1" dirty="0"/>
              <a:t>What does your audience need to know?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Present the information that is </a:t>
            </a:r>
            <a:r>
              <a:rPr lang="en-GB" b="1" dirty="0"/>
              <a:t>absolutely </a:t>
            </a:r>
            <a:r>
              <a:rPr lang="en-GB" dirty="0"/>
              <a:t>essential</a:t>
            </a:r>
          </a:p>
          <a:p>
            <a:endParaRPr lang="en-GB" dirty="0"/>
          </a:p>
          <a:p>
            <a:r>
              <a:rPr lang="en-GB" dirty="0"/>
              <a:t>Explain it in a </a:t>
            </a:r>
            <a:r>
              <a:rPr lang="en-GB" b="1" dirty="0"/>
              <a:t>clear</a:t>
            </a:r>
            <a:r>
              <a:rPr lang="en-GB" dirty="0"/>
              <a:t> and </a:t>
            </a:r>
            <a:r>
              <a:rPr lang="en-GB" b="1" dirty="0"/>
              <a:t>concise</a:t>
            </a:r>
            <a:r>
              <a:rPr lang="en-GB" dirty="0"/>
              <a:t> way</a:t>
            </a:r>
          </a:p>
          <a:p>
            <a:endParaRPr lang="en-GB" dirty="0"/>
          </a:p>
          <a:p>
            <a:r>
              <a:rPr lang="en-GB" dirty="0"/>
              <a:t>Try to </a:t>
            </a:r>
            <a:r>
              <a:rPr lang="en-GB" b="1" dirty="0"/>
              <a:t>relate</a:t>
            </a:r>
            <a:r>
              <a:rPr lang="en-GB" dirty="0"/>
              <a:t> your ideas to things people </a:t>
            </a:r>
            <a:r>
              <a:rPr lang="en-GB" b="1" dirty="0"/>
              <a:t>understand</a:t>
            </a:r>
          </a:p>
          <a:p>
            <a:endParaRPr lang="en-GB" dirty="0"/>
          </a:p>
          <a:p>
            <a:r>
              <a:rPr lang="en-GB" dirty="0"/>
              <a:t>Is there a </a:t>
            </a:r>
            <a:r>
              <a:rPr lang="en-GB" b="1" dirty="0"/>
              <a:t>story/anecdote</a:t>
            </a:r>
            <a:r>
              <a:rPr lang="en-GB" dirty="0"/>
              <a:t> that is related to what you’re doing?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2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Tell your story  - Freewriting (2 minutes)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628799"/>
            <a:ext cx="8208963" cy="4698975"/>
          </a:xfrm>
        </p:spPr>
        <p:txBody>
          <a:bodyPr/>
          <a:lstStyle/>
          <a:p>
            <a:r>
              <a:rPr lang="en-US" b="1" dirty="0"/>
              <a:t>What</a:t>
            </a:r>
            <a:r>
              <a:rPr lang="en-US" dirty="0"/>
              <a:t> is your research?</a:t>
            </a:r>
          </a:p>
          <a:p>
            <a:endParaRPr lang="en-US" dirty="0"/>
          </a:p>
          <a:p>
            <a:r>
              <a:rPr lang="en-US" b="1" dirty="0"/>
              <a:t>Why</a:t>
            </a:r>
            <a:r>
              <a:rPr lang="en-US" dirty="0"/>
              <a:t> are you interested in this topic?</a:t>
            </a:r>
          </a:p>
          <a:p>
            <a:endParaRPr lang="en-US" dirty="0"/>
          </a:p>
          <a:p>
            <a:r>
              <a:rPr lang="en-US" b="1" dirty="0"/>
              <a:t>Why</a:t>
            </a:r>
            <a:r>
              <a:rPr lang="en-US" dirty="0"/>
              <a:t> should we, the listeners/readers, also be interested? </a:t>
            </a:r>
          </a:p>
          <a:p>
            <a:endParaRPr lang="en-US" dirty="0"/>
          </a:p>
          <a:p>
            <a:r>
              <a:rPr lang="en-US" b="1" dirty="0"/>
              <a:t>What</a:t>
            </a:r>
            <a:r>
              <a:rPr lang="en-US" dirty="0"/>
              <a:t> are you doing? </a:t>
            </a:r>
            <a:r>
              <a:rPr lang="en-US" b="1" dirty="0"/>
              <a:t>How? Why?</a:t>
            </a:r>
          </a:p>
          <a:p>
            <a:endParaRPr lang="en-US" dirty="0"/>
          </a:p>
          <a:p>
            <a:r>
              <a:rPr lang="en-US" b="1" dirty="0"/>
              <a:t>What</a:t>
            </a:r>
            <a:r>
              <a:rPr lang="en-US" dirty="0"/>
              <a:t> is the importance of your research?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B1456-0041-4A0D-89C8-F81B02FC1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23350" y="4869159"/>
            <a:ext cx="2420650" cy="16204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F57D75-9DA1-4BA6-B2A4-43C039485B15}"/>
              </a:ext>
            </a:extLst>
          </p:cNvPr>
          <p:cNvSpPr txBox="1"/>
          <p:nvPr/>
        </p:nvSpPr>
        <p:spPr>
          <a:xfrm>
            <a:off x="8820472" y="6659319"/>
            <a:ext cx="3235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enthusiasticallydawn.com/2017/10/05/exploring-expressive-writing-with-james-w-pennebaker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49254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33374"/>
            <a:ext cx="8208962" cy="935386"/>
          </a:xfrm>
        </p:spPr>
        <p:txBody>
          <a:bodyPr/>
          <a:lstStyle/>
          <a:p>
            <a:pPr lvl="0"/>
            <a:r>
              <a:rPr lang="en-GB" b="1" dirty="0"/>
              <a:t>What is the best way to organise your ideas?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9465" y="1538786"/>
            <a:ext cx="2736304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sz="2400" dirty="0">
                <a:solidFill>
                  <a:schemeClr val="accent1"/>
                </a:solidFill>
              </a:rPr>
              <a:t>Chronologically?</a:t>
            </a:r>
          </a:p>
        </p:txBody>
      </p:sp>
      <p:sp>
        <p:nvSpPr>
          <p:cNvPr id="7" name="Rectangle 6"/>
          <p:cNvSpPr/>
          <p:nvPr/>
        </p:nvSpPr>
        <p:spPr>
          <a:xfrm>
            <a:off x="5868144" y="1509270"/>
            <a:ext cx="2304256" cy="415907"/>
          </a:xfrm>
          <a:prstGeom prst="rect">
            <a:avLst/>
          </a:prstGeom>
          <a:solidFill>
            <a:schemeClr val="accent6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sz="2400" dirty="0">
                <a:solidFill>
                  <a:schemeClr val="accent1"/>
                </a:solidFill>
              </a:rPr>
              <a:t>Logically?</a:t>
            </a:r>
          </a:p>
        </p:txBody>
      </p:sp>
      <p:sp>
        <p:nvSpPr>
          <p:cNvPr id="8" name="Rectangle 7"/>
          <p:cNvSpPr/>
          <p:nvPr/>
        </p:nvSpPr>
        <p:spPr>
          <a:xfrm>
            <a:off x="2195736" y="2408312"/>
            <a:ext cx="432048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2000" dirty="0"/>
              <a:t>Which is the easiest to follow?</a:t>
            </a:r>
          </a:p>
        </p:txBody>
      </p:sp>
      <p:sp>
        <p:nvSpPr>
          <p:cNvPr id="9" name="Rectangle 8"/>
          <p:cNvSpPr/>
          <p:nvPr/>
        </p:nvSpPr>
        <p:spPr>
          <a:xfrm>
            <a:off x="827584" y="3645024"/>
            <a:ext cx="7344816" cy="1368152"/>
          </a:xfrm>
          <a:prstGeom prst="rect">
            <a:avLst/>
          </a:prstGeom>
          <a:solidFill>
            <a:srgbClr val="D52B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sz="3200" dirty="0"/>
              <a:t>Are you taking us on a journey?</a:t>
            </a:r>
          </a:p>
          <a:p>
            <a:pPr marL="0" indent="0">
              <a:buNone/>
            </a:pPr>
            <a:r>
              <a:rPr lang="en-GB" sz="3200" dirty="0"/>
              <a:t>Does it help to have the ‘back story’?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7584" y="5276056"/>
            <a:ext cx="73448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2200" dirty="0"/>
              <a:t>Which one will make the most sense to the audience?</a:t>
            </a:r>
          </a:p>
        </p:txBody>
      </p:sp>
    </p:spTree>
    <p:extLst>
      <p:ext uri="{BB962C8B-B14F-4D97-AF65-F5344CB8AC3E}">
        <p14:creationId xmlns:p14="http://schemas.microsoft.com/office/powerpoint/2010/main" val="1573314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04664"/>
            <a:ext cx="8208962" cy="1152128"/>
          </a:xfrm>
        </p:spPr>
        <p:txBody>
          <a:bodyPr/>
          <a:lstStyle/>
          <a:p>
            <a:pPr lvl="0"/>
            <a:r>
              <a:rPr lang="en-GB" b="1" dirty="0"/>
              <a:t>How can you communicate your ideas effectively?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7"/>
            <a:ext cx="8641655" cy="462696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Use figures of speech to help illustrate your ideas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251520" y="2187152"/>
            <a:ext cx="2592288" cy="1368152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Metaphors</a:t>
            </a:r>
          </a:p>
          <a:p>
            <a:pPr algn="ctr"/>
            <a:r>
              <a:rPr lang="en-US" dirty="0"/>
              <a:t>Implicit similarity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131840" y="2204864"/>
            <a:ext cx="2448272" cy="133272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Similes</a:t>
            </a:r>
          </a:p>
          <a:p>
            <a:pPr algn="ctr"/>
            <a:r>
              <a:rPr lang="en-US" dirty="0"/>
              <a:t>Explicit </a:t>
            </a:r>
          </a:p>
          <a:p>
            <a:pPr algn="ctr"/>
            <a:r>
              <a:rPr lang="en-US" dirty="0"/>
              <a:t>similarity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251520" y="3861048"/>
            <a:ext cx="3816424" cy="1728192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Think of the concepts you’re trying to explain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4139952" y="3555304"/>
            <a:ext cx="2066528" cy="1332728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are you trying to say?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6084168" y="1916832"/>
            <a:ext cx="2736304" cy="2304836"/>
          </a:xfrm>
          <a:prstGeom prst="cloudCallout">
            <a:avLst>
              <a:gd name="adj1" fmla="val -43254"/>
              <a:gd name="adj2" fmla="val 680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CATEGORIES</a:t>
            </a:r>
          </a:p>
          <a:p>
            <a:pPr algn="ctr"/>
            <a:r>
              <a:rPr lang="en-US" dirty="0"/>
              <a:t>Sport</a:t>
            </a:r>
          </a:p>
          <a:p>
            <a:pPr algn="ctr"/>
            <a:r>
              <a:rPr lang="en-US" dirty="0"/>
              <a:t>Nature</a:t>
            </a:r>
          </a:p>
          <a:p>
            <a:pPr algn="ctr"/>
            <a:r>
              <a:rPr lang="en-US" dirty="0"/>
              <a:t>Art</a:t>
            </a:r>
          </a:p>
          <a:p>
            <a:pPr algn="ctr"/>
            <a:r>
              <a:rPr lang="en-US" dirty="0"/>
              <a:t>Travel</a:t>
            </a:r>
          </a:p>
          <a:p>
            <a:pPr algn="ctr"/>
            <a:r>
              <a:rPr lang="en-US" dirty="0"/>
              <a:t>Etc.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930108" y="5013176"/>
            <a:ext cx="2880320" cy="115212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is the “</a:t>
            </a:r>
            <a:r>
              <a:rPr lang="en-GB" b="1" dirty="0">
                <a:solidFill>
                  <a:srgbClr val="FF0000"/>
                </a:solidFill>
              </a:rPr>
              <a:t>essence</a:t>
            </a:r>
            <a:r>
              <a:rPr lang="en-GB" dirty="0"/>
              <a:t>” of your research?</a:t>
            </a:r>
          </a:p>
        </p:txBody>
      </p:sp>
    </p:spTree>
    <p:extLst>
      <p:ext uri="{BB962C8B-B14F-4D97-AF65-F5344CB8AC3E}">
        <p14:creationId xmlns:p14="http://schemas.microsoft.com/office/powerpoint/2010/main" val="857945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8208962" cy="719362"/>
          </a:xfrm>
        </p:spPr>
        <p:txBody>
          <a:bodyPr/>
          <a:lstStyle/>
          <a:p>
            <a:r>
              <a:rPr lang="en-GB" dirty="0"/>
              <a:t>“The Cloud” </a:t>
            </a:r>
            <a:r>
              <a:rPr lang="en-US" sz="1800" dirty="0"/>
              <a:t>One of Google’s Data Centers in Douglas County, Georgia</a:t>
            </a:r>
            <a:br>
              <a:rPr lang="en-US" sz="1800" dirty="0"/>
            </a:br>
            <a:r>
              <a:rPr lang="en-US" sz="900" dirty="0"/>
              <a:t>https://www.frankchimero.com/blog/2013/the-cloud-is-heavy/ </a:t>
            </a:r>
            <a:endParaRPr lang="en-GB" sz="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944" y="1538287"/>
            <a:ext cx="66675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933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Research Students – 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447" y="1196752"/>
            <a:ext cx="8208963" cy="5112568"/>
          </a:xfrm>
        </p:spPr>
        <p:txBody>
          <a:bodyPr/>
          <a:lstStyle/>
          <a:p>
            <a:pPr lvl="1"/>
            <a:endParaRPr lang="en-GB" i="1" dirty="0"/>
          </a:p>
          <a:p>
            <a:pPr lvl="1"/>
            <a:endParaRPr lang="en-GB" i="1" dirty="0"/>
          </a:p>
          <a:p>
            <a:pPr lvl="1"/>
            <a:endParaRPr lang="en-GB" i="1" dirty="0"/>
          </a:p>
          <a:p>
            <a:pPr lvl="1"/>
            <a:endParaRPr lang="en-GB" i="1" dirty="0"/>
          </a:p>
          <a:p>
            <a:pPr lvl="1"/>
            <a:endParaRPr lang="en-GB" i="1" dirty="0"/>
          </a:p>
          <a:p>
            <a:pPr lvl="1"/>
            <a:endParaRPr lang="en-GB" i="1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25" y="2109876"/>
            <a:ext cx="5690938" cy="284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7871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U_White">
  <a:themeElements>
    <a:clrScheme name="MU">
      <a:dk1>
        <a:srgbClr val="6E6E6E"/>
      </a:dk1>
      <a:lt1>
        <a:sysClr val="window" lastClr="FFFFFF"/>
      </a:lt1>
      <a:dk2>
        <a:srgbClr val="D52B1E"/>
      </a:dk2>
      <a:lt2>
        <a:srgbClr val="FFFFFF"/>
      </a:lt2>
      <a:accent1>
        <a:srgbClr val="000000"/>
      </a:accent1>
      <a:accent2>
        <a:srgbClr val="AFAFAF"/>
      </a:accent2>
      <a:accent3>
        <a:srgbClr val="6E6E6E"/>
      </a:accent3>
      <a:accent4>
        <a:srgbClr val="FFFFFF"/>
      </a:accent4>
      <a:accent5>
        <a:srgbClr val="D52B1E"/>
      </a:accent5>
      <a:accent6>
        <a:srgbClr val="FFFFFF"/>
      </a:accent6>
      <a:hlink>
        <a:srgbClr val="D52B1E"/>
      </a:hlink>
      <a:folHlink>
        <a:srgbClr val="AFAF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U_Red">
  <a:themeElements>
    <a:clrScheme name="MU">
      <a:dk1>
        <a:srgbClr val="6E6E6E"/>
      </a:dk1>
      <a:lt1>
        <a:sysClr val="window" lastClr="FFFFFF"/>
      </a:lt1>
      <a:dk2>
        <a:srgbClr val="D52B1E"/>
      </a:dk2>
      <a:lt2>
        <a:srgbClr val="FFFFFF"/>
      </a:lt2>
      <a:accent1>
        <a:srgbClr val="000000"/>
      </a:accent1>
      <a:accent2>
        <a:srgbClr val="AFAFAF"/>
      </a:accent2>
      <a:accent3>
        <a:srgbClr val="6E6E6E"/>
      </a:accent3>
      <a:accent4>
        <a:srgbClr val="FFFFFF"/>
      </a:accent4>
      <a:accent5>
        <a:srgbClr val="D52B1E"/>
      </a:accent5>
      <a:accent6>
        <a:srgbClr val="FFFFFF"/>
      </a:accent6>
      <a:hlink>
        <a:srgbClr val="D52B1E"/>
      </a:hlink>
      <a:folHlink>
        <a:srgbClr val="AFAF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U_Black">
  <a:themeElements>
    <a:clrScheme name="MU">
      <a:dk1>
        <a:srgbClr val="6E6E6E"/>
      </a:dk1>
      <a:lt1>
        <a:sysClr val="window" lastClr="FFFFFF"/>
      </a:lt1>
      <a:dk2>
        <a:srgbClr val="D52B1E"/>
      </a:dk2>
      <a:lt2>
        <a:srgbClr val="FFFFFF"/>
      </a:lt2>
      <a:accent1>
        <a:srgbClr val="000000"/>
      </a:accent1>
      <a:accent2>
        <a:srgbClr val="AFAFAF"/>
      </a:accent2>
      <a:accent3>
        <a:srgbClr val="6E6E6E"/>
      </a:accent3>
      <a:accent4>
        <a:srgbClr val="FFFFFF"/>
      </a:accent4>
      <a:accent5>
        <a:srgbClr val="D52B1E"/>
      </a:accent5>
      <a:accent6>
        <a:srgbClr val="FFFFFF"/>
      </a:accent6>
      <a:hlink>
        <a:srgbClr val="D52B1E"/>
      </a:hlink>
      <a:folHlink>
        <a:srgbClr val="AFAF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3174</TotalTime>
  <Words>307</Words>
  <Application>Microsoft Office PowerPoint</Application>
  <PresentationFormat>On-screen Show (4:3)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MU_White</vt:lpstr>
      <vt:lpstr>MU_Red</vt:lpstr>
      <vt:lpstr>MU_Black</vt:lpstr>
      <vt:lpstr>Research Students  Presentations   </vt:lpstr>
      <vt:lpstr>Activity </vt:lpstr>
      <vt:lpstr>Is this you?</vt:lpstr>
      <vt:lpstr>What does your audience need to know? </vt:lpstr>
      <vt:lpstr>Tell your story  - Freewriting (2 minutes)</vt:lpstr>
      <vt:lpstr>What is the best way to organise your ideas? </vt:lpstr>
      <vt:lpstr>How can you communicate your ideas effectively? </vt:lpstr>
      <vt:lpstr>“The Cloud” One of Google’s Data Centers in Douglas County, Georgia https://www.frankchimero.com/blog/2013/the-cloud-is-heavy/ </vt:lpstr>
      <vt:lpstr>Research Students – Presentations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Paula Bernaschina</dc:creator>
  <cp:lastModifiedBy>Paula Bernaschina</cp:lastModifiedBy>
  <cp:revision>216</cp:revision>
  <dcterms:created xsi:type="dcterms:W3CDTF">2013-11-22T09:22:42Z</dcterms:created>
  <dcterms:modified xsi:type="dcterms:W3CDTF">2022-05-31T09:58:43Z</dcterms:modified>
</cp:coreProperties>
</file>