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84" r:id="rId2"/>
    <p:sldId id="321" r:id="rId3"/>
    <p:sldId id="260" r:id="rId4"/>
    <p:sldId id="285" r:id="rId5"/>
    <p:sldId id="287" r:id="rId6"/>
    <p:sldId id="288" r:id="rId7"/>
    <p:sldId id="289" r:id="rId8"/>
    <p:sldId id="290" r:id="rId9"/>
    <p:sldId id="291" r:id="rId10"/>
    <p:sldId id="295" r:id="rId11"/>
    <p:sldId id="296" r:id="rId12"/>
    <p:sldId id="297" r:id="rId13"/>
    <p:sldId id="301" r:id="rId14"/>
    <p:sldId id="303" r:id="rId15"/>
    <p:sldId id="302" r:id="rId16"/>
    <p:sldId id="304" r:id="rId17"/>
    <p:sldId id="310" r:id="rId18"/>
    <p:sldId id="305" r:id="rId19"/>
    <p:sldId id="300" r:id="rId20"/>
    <p:sldId id="306" r:id="rId21"/>
    <p:sldId id="307" r:id="rId22"/>
    <p:sldId id="313" r:id="rId23"/>
    <p:sldId id="312" r:id="rId24"/>
    <p:sldId id="314" r:id="rId25"/>
    <p:sldId id="309" r:id="rId26"/>
    <p:sldId id="317" r:id="rId27"/>
    <p:sldId id="264" r:id="rId28"/>
    <p:sldId id="320" r:id="rId29"/>
    <p:sldId id="318"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userDrawn="1">
          <p15:clr>
            <a:srgbClr val="A4A3A4"/>
          </p15:clr>
        </p15:guide>
        <p15:guide id="2" pos="438" userDrawn="1">
          <p15:clr>
            <a:srgbClr val="A4A3A4"/>
          </p15:clr>
        </p15:guide>
        <p15:guide id="3" pos="7242" userDrawn="1">
          <p15:clr>
            <a:srgbClr val="A4A3A4"/>
          </p15:clr>
        </p15:guide>
        <p15:guide id="4" orient="horz" pos="3543" userDrawn="1">
          <p15:clr>
            <a:srgbClr val="A4A3A4"/>
          </p15:clr>
        </p15:guide>
        <p15:guide id="5" orient="horz" pos="845" userDrawn="1">
          <p15:clr>
            <a:srgbClr val="A4A3A4"/>
          </p15:clr>
        </p15:guide>
        <p15:guide id="6" pos="2751" userDrawn="1">
          <p15:clr>
            <a:srgbClr val="A4A3A4"/>
          </p15:clr>
        </p15:guide>
        <p15:guide id="7" pos="3296" userDrawn="1">
          <p15:clr>
            <a:srgbClr val="A4A3A4"/>
          </p15:clr>
        </p15:guide>
        <p15:guide id="8" orient="horz" pos="4201" userDrawn="1">
          <p15:clr>
            <a:srgbClr val="A4A3A4"/>
          </p15:clr>
        </p15:guide>
        <p15:guide id="9" orient="horz" pos="39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007"/>
    <a:srgbClr val="2E2452"/>
    <a:srgbClr val="E30A0A"/>
    <a:srgbClr val="E53859"/>
    <a:srgbClr val="EA521D"/>
    <a:srgbClr val="6E6E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D3C70B-ED95-43D3-9ADD-871B687B507D}" v="2" dt="2024-01-04T19:03:46.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p:restoredTop sz="81417" autoAdjust="0"/>
  </p:normalViewPr>
  <p:slideViewPr>
    <p:cSldViewPr snapToGrid="0" snapToObjects="1">
      <p:cViewPr varScale="1">
        <p:scale>
          <a:sx n="54" d="100"/>
          <a:sy n="54" d="100"/>
        </p:scale>
        <p:origin x="1124" y="52"/>
      </p:cViewPr>
      <p:guideLst>
        <p:guide orient="horz" pos="391"/>
        <p:guide pos="438"/>
        <p:guide pos="7242"/>
        <p:guide orient="horz" pos="3543"/>
        <p:guide orient="horz" pos="845"/>
        <p:guide pos="2751"/>
        <p:guide pos="3296"/>
        <p:guide orient="horz" pos="4201"/>
        <p:guide orient="horz" pos="392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46EF49-F00F-408B-B82F-55ABB2E2C88A}" type="doc">
      <dgm:prSet loTypeId="urn:microsoft.com/office/officeart/2005/8/layout/default" loCatId="list" qsTypeId="urn:microsoft.com/office/officeart/2005/8/quickstyle/simple1" qsCatId="simple" csTypeId="urn:microsoft.com/office/officeart/2005/8/colors/accent2_4" csCatId="accent2" phldr="1"/>
      <dgm:spPr/>
      <dgm:t>
        <a:bodyPr/>
        <a:lstStyle/>
        <a:p>
          <a:endParaRPr lang="en-GB"/>
        </a:p>
      </dgm:t>
    </dgm:pt>
    <dgm:pt modelId="{8C1AD3E7-F51C-45E5-9B18-4AFEEF530E54}">
      <dgm:prSet phldrT="[Text]"/>
      <dgm:spPr/>
      <dgm:t>
        <a:bodyPr/>
        <a:lstStyle/>
        <a:p>
          <a:r>
            <a:rPr lang="en-US" dirty="0" err="1"/>
            <a:t>Prioritising</a:t>
          </a:r>
          <a:r>
            <a:rPr lang="en-US" dirty="0"/>
            <a:t> and valuing relationships</a:t>
          </a:r>
          <a:endParaRPr lang="en-GB" dirty="0"/>
        </a:p>
      </dgm:t>
    </dgm:pt>
    <dgm:pt modelId="{7697E80F-085D-4B9C-BD10-F6B330A36F45}" type="parTrans" cxnId="{1888F14F-6CAA-45CC-B44B-954978FA2C5F}">
      <dgm:prSet/>
      <dgm:spPr/>
      <dgm:t>
        <a:bodyPr/>
        <a:lstStyle/>
        <a:p>
          <a:endParaRPr lang="en-GB"/>
        </a:p>
      </dgm:t>
    </dgm:pt>
    <dgm:pt modelId="{4F000D35-4D9F-453F-9033-125CA0A9AD61}" type="sibTrans" cxnId="{1888F14F-6CAA-45CC-B44B-954978FA2C5F}">
      <dgm:prSet/>
      <dgm:spPr/>
      <dgm:t>
        <a:bodyPr/>
        <a:lstStyle/>
        <a:p>
          <a:endParaRPr lang="en-GB"/>
        </a:p>
      </dgm:t>
    </dgm:pt>
    <dgm:pt modelId="{1545DC43-1A7B-4745-ADEA-139E95A8BAFB}">
      <dgm:prSet/>
      <dgm:spPr/>
      <dgm:t>
        <a:bodyPr/>
        <a:lstStyle/>
        <a:p>
          <a:r>
            <a:rPr lang="en-US"/>
            <a:t>Developing agency</a:t>
          </a:r>
          <a:endParaRPr lang="en-US" dirty="0"/>
        </a:p>
      </dgm:t>
    </dgm:pt>
    <dgm:pt modelId="{9D15A314-37F6-446C-A38E-3796D0FE5AA8}" type="parTrans" cxnId="{034E2DA5-5D64-4B36-ACAA-540CA5A60045}">
      <dgm:prSet/>
      <dgm:spPr/>
      <dgm:t>
        <a:bodyPr/>
        <a:lstStyle/>
        <a:p>
          <a:endParaRPr lang="en-GB"/>
        </a:p>
      </dgm:t>
    </dgm:pt>
    <dgm:pt modelId="{E88E5F21-F114-46E2-A540-520192856D98}" type="sibTrans" cxnId="{034E2DA5-5D64-4B36-ACAA-540CA5A60045}">
      <dgm:prSet/>
      <dgm:spPr/>
      <dgm:t>
        <a:bodyPr/>
        <a:lstStyle/>
        <a:p>
          <a:endParaRPr lang="en-GB"/>
        </a:p>
      </dgm:t>
    </dgm:pt>
    <dgm:pt modelId="{EEEB9D46-D953-4417-BBED-854B005F093B}">
      <dgm:prSet/>
      <dgm:spPr/>
      <dgm:t>
        <a:bodyPr/>
        <a:lstStyle/>
        <a:p>
          <a:r>
            <a:rPr lang="en-US" dirty="0"/>
            <a:t>Supporting students to understand and manage their own </a:t>
          </a:r>
          <a:r>
            <a:rPr lang="en-US" dirty="0" err="1"/>
            <a:t>behaviour</a:t>
          </a:r>
          <a:endParaRPr lang="en-US" dirty="0"/>
        </a:p>
      </dgm:t>
    </dgm:pt>
    <dgm:pt modelId="{A87CD8DF-E59A-4604-882F-20A9F8130B70}" type="parTrans" cxnId="{5712FA1A-38BC-4227-9A04-F4A8E2BA10B9}">
      <dgm:prSet/>
      <dgm:spPr/>
      <dgm:t>
        <a:bodyPr/>
        <a:lstStyle/>
        <a:p>
          <a:endParaRPr lang="en-GB"/>
        </a:p>
      </dgm:t>
    </dgm:pt>
    <dgm:pt modelId="{BA2985C3-748D-44ED-B7B2-4902EEBEC5A6}" type="sibTrans" cxnId="{5712FA1A-38BC-4227-9A04-F4A8E2BA10B9}">
      <dgm:prSet/>
      <dgm:spPr/>
      <dgm:t>
        <a:bodyPr/>
        <a:lstStyle/>
        <a:p>
          <a:endParaRPr lang="en-GB"/>
        </a:p>
      </dgm:t>
    </dgm:pt>
    <dgm:pt modelId="{43E492E3-D3E6-4620-824A-1A8849C371C6}">
      <dgm:prSet/>
      <dgm:spPr/>
      <dgm:t>
        <a:bodyPr/>
        <a:lstStyle/>
        <a:p>
          <a:r>
            <a:rPr lang="en-US" dirty="0"/>
            <a:t>Creating inclusive environments</a:t>
          </a:r>
        </a:p>
      </dgm:t>
    </dgm:pt>
    <dgm:pt modelId="{8430E171-70CF-4471-B655-4C58004F596B}" type="parTrans" cxnId="{749A0CA0-65D3-44E7-8DB7-806F641FCAB4}">
      <dgm:prSet/>
      <dgm:spPr/>
      <dgm:t>
        <a:bodyPr/>
        <a:lstStyle/>
        <a:p>
          <a:endParaRPr lang="en-GB"/>
        </a:p>
      </dgm:t>
    </dgm:pt>
    <dgm:pt modelId="{D53B0E3C-EC17-469C-9857-1BAEDB4B81C6}" type="sibTrans" cxnId="{749A0CA0-65D3-44E7-8DB7-806F641FCAB4}">
      <dgm:prSet/>
      <dgm:spPr/>
      <dgm:t>
        <a:bodyPr/>
        <a:lstStyle/>
        <a:p>
          <a:endParaRPr lang="en-GB"/>
        </a:p>
      </dgm:t>
    </dgm:pt>
    <dgm:pt modelId="{6FCFB407-2BDB-4C3E-B025-03ED7515C9F8}">
      <dgm:prSet/>
      <dgm:spPr/>
      <dgm:t>
        <a:bodyPr/>
        <a:lstStyle/>
        <a:p>
          <a:r>
            <a:rPr lang="en-US"/>
            <a:t>Embedding inclusive teaching strategies</a:t>
          </a:r>
          <a:endParaRPr lang="en-US" dirty="0"/>
        </a:p>
      </dgm:t>
    </dgm:pt>
    <dgm:pt modelId="{978B84B0-C4B4-43C2-8E0A-D0373103A0F7}" type="parTrans" cxnId="{D15829BB-0948-472A-AE54-DC455FE29A4D}">
      <dgm:prSet/>
      <dgm:spPr/>
      <dgm:t>
        <a:bodyPr/>
        <a:lstStyle/>
        <a:p>
          <a:endParaRPr lang="en-GB"/>
        </a:p>
      </dgm:t>
    </dgm:pt>
    <dgm:pt modelId="{EA110C35-C516-4A7F-93DB-17BD579E1461}" type="sibTrans" cxnId="{D15829BB-0948-472A-AE54-DC455FE29A4D}">
      <dgm:prSet/>
      <dgm:spPr/>
      <dgm:t>
        <a:bodyPr/>
        <a:lstStyle/>
        <a:p>
          <a:endParaRPr lang="en-GB"/>
        </a:p>
      </dgm:t>
    </dgm:pt>
    <dgm:pt modelId="{B3B941D2-EF6F-42EB-B5EE-7E854851CE91}" type="pres">
      <dgm:prSet presAssocID="{B546EF49-F00F-408B-B82F-55ABB2E2C88A}" presName="diagram" presStyleCnt="0">
        <dgm:presLayoutVars>
          <dgm:dir/>
          <dgm:resizeHandles val="exact"/>
        </dgm:presLayoutVars>
      </dgm:prSet>
      <dgm:spPr/>
    </dgm:pt>
    <dgm:pt modelId="{C91EA429-3DE3-49DE-8571-17F3D6EFA789}" type="pres">
      <dgm:prSet presAssocID="{8C1AD3E7-F51C-45E5-9B18-4AFEEF530E54}" presName="node" presStyleLbl="node1" presStyleIdx="0" presStyleCnt="5">
        <dgm:presLayoutVars>
          <dgm:bulletEnabled val="1"/>
        </dgm:presLayoutVars>
      </dgm:prSet>
      <dgm:spPr/>
    </dgm:pt>
    <dgm:pt modelId="{AFF34837-2000-445E-8C0A-C7D83E1BDDDA}" type="pres">
      <dgm:prSet presAssocID="{4F000D35-4D9F-453F-9033-125CA0A9AD61}" presName="sibTrans" presStyleCnt="0"/>
      <dgm:spPr/>
    </dgm:pt>
    <dgm:pt modelId="{B49E6BEE-BB87-48E7-8FCF-0BD20D25FD35}" type="pres">
      <dgm:prSet presAssocID="{1545DC43-1A7B-4745-ADEA-139E95A8BAFB}" presName="node" presStyleLbl="node1" presStyleIdx="1" presStyleCnt="5">
        <dgm:presLayoutVars>
          <dgm:bulletEnabled val="1"/>
        </dgm:presLayoutVars>
      </dgm:prSet>
      <dgm:spPr/>
    </dgm:pt>
    <dgm:pt modelId="{32F753DF-9369-4076-83C4-8C212D27F863}" type="pres">
      <dgm:prSet presAssocID="{E88E5F21-F114-46E2-A540-520192856D98}" presName="sibTrans" presStyleCnt="0"/>
      <dgm:spPr/>
    </dgm:pt>
    <dgm:pt modelId="{52CC18AF-18EE-4AFA-8CC1-EEBC28ACC37B}" type="pres">
      <dgm:prSet presAssocID="{EEEB9D46-D953-4417-BBED-854B005F093B}" presName="node" presStyleLbl="node1" presStyleIdx="2" presStyleCnt="5">
        <dgm:presLayoutVars>
          <dgm:bulletEnabled val="1"/>
        </dgm:presLayoutVars>
      </dgm:prSet>
      <dgm:spPr/>
    </dgm:pt>
    <dgm:pt modelId="{E185E606-4972-475D-9474-1BBACBE83F8E}" type="pres">
      <dgm:prSet presAssocID="{BA2985C3-748D-44ED-B7B2-4902EEBEC5A6}" presName="sibTrans" presStyleCnt="0"/>
      <dgm:spPr/>
    </dgm:pt>
    <dgm:pt modelId="{1A960A55-051C-4C73-BF06-092649112037}" type="pres">
      <dgm:prSet presAssocID="{43E492E3-D3E6-4620-824A-1A8849C371C6}" presName="node" presStyleLbl="node1" presStyleIdx="3" presStyleCnt="5">
        <dgm:presLayoutVars>
          <dgm:bulletEnabled val="1"/>
        </dgm:presLayoutVars>
      </dgm:prSet>
      <dgm:spPr/>
    </dgm:pt>
    <dgm:pt modelId="{CB3F65BB-58EF-4D25-838F-7B725E698B82}" type="pres">
      <dgm:prSet presAssocID="{D53B0E3C-EC17-469C-9857-1BAEDB4B81C6}" presName="sibTrans" presStyleCnt="0"/>
      <dgm:spPr/>
    </dgm:pt>
    <dgm:pt modelId="{5F05876F-3243-400F-9610-04791AE2779B}" type="pres">
      <dgm:prSet presAssocID="{6FCFB407-2BDB-4C3E-B025-03ED7515C9F8}" presName="node" presStyleLbl="node1" presStyleIdx="4" presStyleCnt="5">
        <dgm:presLayoutVars>
          <dgm:bulletEnabled val="1"/>
        </dgm:presLayoutVars>
      </dgm:prSet>
      <dgm:spPr/>
    </dgm:pt>
  </dgm:ptLst>
  <dgm:cxnLst>
    <dgm:cxn modelId="{3665D217-FD87-419C-B6AA-FCC3E13161FA}" type="presOf" srcId="{EEEB9D46-D953-4417-BBED-854B005F093B}" destId="{52CC18AF-18EE-4AFA-8CC1-EEBC28ACC37B}" srcOrd="0" destOrd="0" presId="urn:microsoft.com/office/officeart/2005/8/layout/default"/>
    <dgm:cxn modelId="{5712FA1A-38BC-4227-9A04-F4A8E2BA10B9}" srcId="{B546EF49-F00F-408B-B82F-55ABB2E2C88A}" destId="{EEEB9D46-D953-4417-BBED-854B005F093B}" srcOrd="2" destOrd="0" parTransId="{A87CD8DF-E59A-4604-882F-20A9F8130B70}" sibTransId="{BA2985C3-748D-44ED-B7B2-4902EEBEC5A6}"/>
    <dgm:cxn modelId="{7407D424-297C-42ED-B986-E3DD795AEE8F}" type="presOf" srcId="{43E492E3-D3E6-4620-824A-1A8849C371C6}" destId="{1A960A55-051C-4C73-BF06-092649112037}" srcOrd="0" destOrd="0" presId="urn:microsoft.com/office/officeart/2005/8/layout/default"/>
    <dgm:cxn modelId="{77EBB165-FA3D-4B57-882D-C3ADBB5C637F}" type="presOf" srcId="{1545DC43-1A7B-4745-ADEA-139E95A8BAFB}" destId="{B49E6BEE-BB87-48E7-8FCF-0BD20D25FD35}" srcOrd="0" destOrd="0" presId="urn:microsoft.com/office/officeart/2005/8/layout/default"/>
    <dgm:cxn modelId="{1888F14F-6CAA-45CC-B44B-954978FA2C5F}" srcId="{B546EF49-F00F-408B-B82F-55ABB2E2C88A}" destId="{8C1AD3E7-F51C-45E5-9B18-4AFEEF530E54}" srcOrd="0" destOrd="0" parTransId="{7697E80F-085D-4B9C-BD10-F6B330A36F45}" sibTransId="{4F000D35-4D9F-453F-9033-125CA0A9AD61}"/>
    <dgm:cxn modelId="{8AAA1B72-A8DA-45B6-AB18-611527F72398}" type="presOf" srcId="{B546EF49-F00F-408B-B82F-55ABB2E2C88A}" destId="{B3B941D2-EF6F-42EB-B5EE-7E854851CE91}" srcOrd="0" destOrd="0" presId="urn:microsoft.com/office/officeart/2005/8/layout/default"/>
    <dgm:cxn modelId="{749A0CA0-65D3-44E7-8DB7-806F641FCAB4}" srcId="{B546EF49-F00F-408B-B82F-55ABB2E2C88A}" destId="{43E492E3-D3E6-4620-824A-1A8849C371C6}" srcOrd="3" destOrd="0" parTransId="{8430E171-70CF-4471-B655-4C58004F596B}" sibTransId="{D53B0E3C-EC17-469C-9857-1BAEDB4B81C6}"/>
    <dgm:cxn modelId="{034E2DA5-5D64-4B36-ACAA-540CA5A60045}" srcId="{B546EF49-F00F-408B-B82F-55ABB2E2C88A}" destId="{1545DC43-1A7B-4745-ADEA-139E95A8BAFB}" srcOrd="1" destOrd="0" parTransId="{9D15A314-37F6-446C-A38E-3796D0FE5AA8}" sibTransId="{E88E5F21-F114-46E2-A540-520192856D98}"/>
    <dgm:cxn modelId="{CF27F8B7-D99A-4AB4-B248-1BE6C2157FCB}" type="presOf" srcId="{8C1AD3E7-F51C-45E5-9B18-4AFEEF530E54}" destId="{C91EA429-3DE3-49DE-8571-17F3D6EFA789}" srcOrd="0" destOrd="0" presId="urn:microsoft.com/office/officeart/2005/8/layout/default"/>
    <dgm:cxn modelId="{D15829BB-0948-472A-AE54-DC455FE29A4D}" srcId="{B546EF49-F00F-408B-B82F-55ABB2E2C88A}" destId="{6FCFB407-2BDB-4C3E-B025-03ED7515C9F8}" srcOrd="4" destOrd="0" parTransId="{978B84B0-C4B4-43C2-8E0A-D0373103A0F7}" sibTransId="{EA110C35-C516-4A7F-93DB-17BD579E1461}"/>
    <dgm:cxn modelId="{2B88AAEC-A4FC-4FD4-BAD0-99D4EB341EAC}" type="presOf" srcId="{6FCFB407-2BDB-4C3E-B025-03ED7515C9F8}" destId="{5F05876F-3243-400F-9610-04791AE2779B}" srcOrd="0" destOrd="0" presId="urn:microsoft.com/office/officeart/2005/8/layout/default"/>
    <dgm:cxn modelId="{CF0CC083-4F47-4E39-A7E3-FEA9D8AE2B76}" type="presParOf" srcId="{B3B941D2-EF6F-42EB-B5EE-7E854851CE91}" destId="{C91EA429-3DE3-49DE-8571-17F3D6EFA789}" srcOrd="0" destOrd="0" presId="urn:microsoft.com/office/officeart/2005/8/layout/default"/>
    <dgm:cxn modelId="{48FB82B5-862C-468D-9B3F-60FE6D93A628}" type="presParOf" srcId="{B3B941D2-EF6F-42EB-B5EE-7E854851CE91}" destId="{AFF34837-2000-445E-8C0A-C7D83E1BDDDA}" srcOrd="1" destOrd="0" presId="urn:microsoft.com/office/officeart/2005/8/layout/default"/>
    <dgm:cxn modelId="{3E5DDC24-22B5-4812-AFEC-5C9D2801F238}" type="presParOf" srcId="{B3B941D2-EF6F-42EB-B5EE-7E854851CE91}" destId="{B49E6BEE-BB87-48E7-8FCF-0BD20D25FD35}" srcOrd="2" destOrd="0" presId="urn:microsoft.com/office/officeart/2005/8/layout/default"/>
    <dgm:cxn modelId="{017F2064-3A43-44C7-A0FD-9BA28A223031}" type="presParOf" srcId="{B3B941D2-EF6F-42EB-B5EE-7E854851CE91}" destId="{32F753DF-9369-4076-83C4-8C212D27F863}" srcOrd="3" destOrd="0" presId="urn:microsoft.com/office/officeart/2005/8/layout/default"/>
    <dgm:cxn modelId="{89A9C86A-967A-461F-BCA2-2E9F560FD737}" type="presParOf" srcId="{B3B941D2-EF6F-42EB-B5EE-7E854851CE91}" destId="{52CC18AF-18EE-4AFA-8CC1-EEBC28ACC37B}" srcOrd="4" destOrd="0" presId="urn:microsoft.com/office/officeart/2005/8/layout/default"/>
    <dgm:cxn modelId="{DE14DCF4-C466-4D42-92F0-568FC9076DC1}" type="presParOf" srcId="{B3B941D2-EF6F-42EB-B5EE-7E854851CE91}" destId="{E185E606-4972-475D-9474-1BBACBE83F8E}" srcOrd="5" destOrd="0" presId="urn:microsoft.com/office/officeart/2005/8/layout/default"/>
    <dgm:cxn modelId="{815D26E2-4E84-4358-A819-A796DCCB5E7C}" type="presParOf" srcId="{B3B941D2-EF6F-42EB-B5EE-7E854851CE91}" destId="{1A960A55-051C-4C73-BF06-092649112037}" srcOrd="6" destOrd="0" presId="urn:microsoft.com/office/officeart/2005/8/layout/default"/>
    <dgm:cxn modelId="{23D44851-9482-4DD1-BC68-F11E23EA892A}" type="presParOf" srcId="{B3B941D2-EF6F-42EB-B5EE-7E854851CE91}" destId="{CB3F65BB-58EF-4D25-838F-7B725E698B82}" srcOrd="7" destOrd="0" presId="urn:microsoft.com/office/officeart/2005/8/layout/default"/>
    <dgm:cxn modelId="{E00BC871-40BB-442A-AB40-FAA9D2575F7B}" type="presParOf" srcId="{B3B941D2-EF6F-42EB-B5EE-7E854851CE91}" destId="{5F05876F-3243-400F-9610-04791AE2779B}"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30901C-A540-483A-A69A-4D96170C4513}" type="doc">
      <dgm:prSet loTypeId="urn:microsoft.com/office/officeart/2005/8/layout/default" loCatId="list" qsTypeId="urn:microsoft.com/office/officeart/2005/8/quickstyle/simple1" qsCatId="simple" csTypeId="urn:microsoft.com/office/officeart/2005/8/colors/accent2_4" csCatId="accent2" phldr="1"/>
      <dgm:spPr/>
      <dgm:t>
        <a:bodyPr/>
        <a:lstStyle/>
        <a:p>
          <a:endParaRPr lang="en-GB"/>
        </a:p>
      </dgm:t>
    </dgm:pt>
    <dgm:pt modelId="{A89B6F43-64B0-4142-9C29-392EC3DDF7DA}">
      <dgm:prSet phldrT="[Text]"/>
      <dgm:spPr/>
      <dgm:t>
        <a:bodyPr/>
        <a:lstStyle/>
        <a:p>
          <a:r>
            <a:rPr lang="en-US" dirty="0"/>
            <a:t>A (</a:t>
          </a:r>
          <a:r>
            <a:rPr lang="en-US" dirty="0" err="1"/>
            <a:t>holisitic</a:t>
          </a:r>
          <a:r>
            <a:rPr lang="en-US" dirty="0"/>
            <a:t>) framework and a strategy that offers suggestions and design principles for teaching and learning</a:t>
          </a:r>
          <a:endParaRPr lang="en-GB" dirty="0"/>
        </a:p>
      </dgm:t>
    </dgm:pt>
    <dgm:pt modelId="{2A77B42F-96F8-43A7-9086-008D116BAF32}" type="parTrans" cxnId="{B47F1007-B0E9-423A-BD04-E197499873A3}">
      <dgm:prSet/>
      <dgm:spPr/>
      <dgm:t>
        <a:bodyPr/>
        <a:lstStyle/>
        <a:p>
          <a:endParaRPr lang="en-GB"/>
        </a:p>
      </dgm:t>
    </dgm:pt>
    <dgm:pt modelId="{7D00E1CE-A1E2-443B-BB23-F7A20BEBA7E8}" type="sibTrans" cxnId="{B47F1007-B0E9-423A-BD04-E197499873A3}">
      <dgm:prSet/>
      <dgm:spPr/>
      <dgm:t>
        <a:bodyPr/>
        <a:lstStyle/>
        <a:p>
          <a:endParaRPr lang="en-GB"/>
        </a:p>
      </dgm:t>
    </dgm:pt>
    <dgm:pt modelId="{12B063DD-F536-46DB-A9EE-2275921BA66C}">
      <dgm:prSet/>
      <dgm:spPr/>
      <dgm:t>
        <a:bodyPr/>
        <a:lstStyle/>
        <a:p>
          <a:r>
            <a:rPr lang="en-US"/>
            <a:t>Not a deficit model, and not prescriptive. </a:t>
          </a:r>
          <a:endParaRPr lang="en-US" dirty="0"/>
        </a:p>
      </dgm:t>
    </dgm:pt>
    <dgm:pt modelId="{713B6CB8-1BA4-423E-8A6B-444A180AE20C}" type="parTrans" cxnId="{1967BA8E-2585-415B-9E51-E4A26D5485C2}">
      <dgm:prSet/>
      <dgm:spPr/>
      <dgm:t>
        <a:bodyPr/>
        <a:lstStyle/>
        <a:p>
          <a:endParaRPr lang="en-GB"/>
        </a:p>
      </dgm:t>
    </dgm:pt>
    <dgm:pt modelId="{F0907E48-137B-41DB-B864-ED91E9B9DE4F}" type="sibTrans" cxnId="{1967BA8E-2585-415B-9E51-E4A26D5485C2}">
      <dgm:prSet/>
      <dgm:spPr/>
      <dgm:t>
        <a:bodyPr/>
        <a:lstStyle/>
        <a:p>
          <a:endParaRPr lang="en-GB"/>
        </a:p>
      </dgm:t>
    </dgm:pt>
    <dgm:pt modelId="{5319CD22-6F02-47D8-A619-FAAA0F58C948}">
      <dgm:prSet/>
      <dgm:spPr/>
      <dgm:t>
        <a:bodyPr/>
        <a:lstStyle/>
        <a:p>
          <a:r>
            <a:rPr lang="en-US"/>
            <a:t>Reduce barriers and maximise learning opportunities</a:t>
          </a:r>
          <a:endParaRPr lang="en-US" dirty="0"/>
        </a:p>
      </dgm:t>
    </dgm:pt>
    <dgm:pt modelId="{B8E65ACA-2211-48A1-B70C-F8E57C2332BE}" type="parTrans" cxnId="{0F7EADE0-AA09-4ADA-8B46-00E98C433BBC}">
      <dgm:prSet/>
      <dgm:spPr/>
      <dgm:t>
        <a:bodyPr/>
        <a:lstStyle/>
        <a:p>
          <a:endParaRPr lang="en-GB"/>
        </a:p>
      </dgm:t>
    </dgm:pt>
    <dgm:pt modelId="{12AFE9D5-4552-40F7-872C-EC99DF242273}" type="sibTrans" cxnId="{0F7EADE0-AA09-4ADA-8B46-00E98C433BBC}">
      <dgm:prSet/>
      <dgm:spPr/>
      <dgm:t>
        <a:bodyPr/>
        <a:lstStyle/>
        <a:p>
          <a:endParaRPr lang="en-GB"/>
        </a:p>
      </dgm:t>
    </dgm:pt>
    <dgm:pt modelId="{304CE9E2-F797-4E60-9E5F-9F6648A9BE42}">
      <dgm:prSet/>
      <dgm:spPr/>
      <dgm:t>
        <a:bodyPr/>
        <a:lstStyle/>
        <a:p>
          <a:r>
            <a:rPr lang="en-US"/>
            <a:t>The “Heart of UDL”: “Embedding Inclusion and Choice”</a:t>
          </a:r>
          <a:r>
            <a:rPr lang="en-US" baseline="30000"/>
            <a:t>1</a:t>
          </a:r>
          <a:endParaRPr lang="en-US" dirty="0"/>
        </a:p>
      </dgm:t>
    </dgm:pt>
    <dgm:pt modelId="{43CF9311-03E7-40D0-81AC-8A12D9841464}" type="parTrans" cxnId="{8564F233-1AD7-4AEA-B863-BAC71033F8CF}">
      <dgm:prSet/>
      <dgm:spPr/>
      <dgm:t>
        <a:bodyPr/>
        <a:lstStyle/>
        <a:p>
          <a:endParaRPr lang="en-GB"/>
        </a:p>
      </dgm:t>
    </dgm:pt>
    <dgm:pt modelId="{89C47D2B-BED1-43FA-BD7A-56838D3C88B0}" type="sibTrans" cxnId="{8564F233-1AD7-4AEA-B863-BAC71033F8CF}">
      <dgm:prSet/>
      <dgm:spPr/>
      <dgm:t>
        <a:bodyPr/>
        <a:lstStyle/>
        <a:p>
          <a:endParaRPr lang="en-GB"/>
        </a:p>
      </dgm:t>
    </dgm:pt>
    <dgm:pt modelId="{E025696B-8E12-465A-9A3A-56D76FE02B27}" type="pres">
      <dgm:prSet presAssocID="{E530901C-A540-483A-A69A-4D96170C4513}" presName="diagram" presStyleCnt="0">
        <dgm:presLayoutVars>
          <dgm:dir/>
          <dgm:resizeHandles val="exact"/>
        </dgm:presLayoutVars>
      </dgm:prSet>
      <dgm:spPr/>
    </dgm:pt>
    <dgm:pt modelId="{27A2132C-8603-4669-8438-DD4ECEA3E679}" type="pres">
      <dgm:prSet presAssocID="{A89B6F43-64B0-4142-9C29-392EC3DDF7DA}" presName="node" presStyleLbl="node1" presStyleIdx="0" presStyleCnt="4">
        <dgm:presLayoutVars>
          <dgm:bulletEnabled val="1"/>
        </dgm:presLayoutVars>
      </dgm:prSet>
      <dgm:spPr/>
    </dgm:pt>
    <dgm:pt modelId="{D676E3FB-86F4-4351-AC05-95BF32049ADC}" type="pres">
      <dgm:prSet presAssocID="{7D00E1CE-A1E2-443B-BB23-F7A20BEBA7E8}" presName="sibTrans" presStyleCnt="0"/>
      <dgm:spPr/>
    </dgm:pt>
    <dgm:pt modelId="{7951A6AF-0072-4957-8C8E-63BA691FE5E2}" type="pres">
      <dgm:prSet presAssocID="{12B063DD-F536-46DB-A9EE-2275921BA66C}" presName="node" presStyleLbl="node1" presStyleIdx="1" presStyleCnt="4">
        <dgm:presLayoutVars>
          <dgm:bulletEnabled val="1"/>
        </dgm:presLayoutVars>
      </dgm:prSet>
      <dgm:spPr/>
    </dgm:pt>
    <dgm:pt modelId="{E34969C6-FBFC-44E8-B229-B4A05AEF6F72}" type="pres">
      <dgm:prSet presAssocID="{F0907E48-137B-41DB-B864-ED91E9B9DE4F}" presName="sibTrans" presStyleCnt="0"/>
      <dgm:spPr/>
    </dgm:pt>
    <dgm:pt modelId="{B2976FA4-0946-4375-B412-366ACFC158E2}" type="pres">
      <dgm:prSet presAssocID="{5319CD22-6F02-47D8-A619-FAAA0F58C948}" presName="node" presStyleLbl="node1" presStyleIdx="2" presStyleCnt="4">
        <dgm:presLayoutVars>
          <dgm:bulletEnabled val="1"/>
        </dgm:presLayoutVars>
      </dgm:prSet>
      <dgm:spPr/>
    </dgm:pt>
    <dgm:pt modelId="{F36A6A2B-891C-4D2F-964C-61431B950F6D}" type="pres">
      <dgm:prSet presAssocID="{12AFE9D5-4552-40F7-872C-EC99DF242273}" presName="sibTrans" presStyleCnt="0"/>
      <dgm:spPr/>
    </dgm:pt>
    <dgm:pt modelId="{D8C30B80-0D38-4699-AF2C-A7FDD9B60430}" type="pres">
      <dgm:prSet presAssocID="{304CE9E2-F797-4E60-9E5F-9F6648A9BE42}" presName="node" presStyleLbl="node1" presStyleIdx="3" presStyleCnt="4">
        <dgm:presLayoutVars>
          <dgm:bulletEnabled val="1"/>
        </dgm:presLayoutVars>
      </dgm:prSet>
      <dgm:spPr/>
    </dgm:pt>
  </dgm:ptLst>
  <dgm:cxnLst>
    <dgm:cxn modelId="{B47F1007-B0E9-423A-BD04-E197499873A3}" srcId="{E530901C-A540-483A-A69A-4D96170C4513}" destId="{A89B6F43-64B0-4142-9C29-392EC3DDF7DA}" srcOrd="0" destOrd="0" parTransId="{2A77B42F-96F8-43A7-9086-008D116BAF32}" sibTransId="{7D00E1CE-A1E2-443B-BB23-F7A20BEBA7E8}"/>
    <dgm:cxn modelId="{8564F233-1AD7-4AEA-B863-BAC71033F8CF}" srcId="{E530901C-A540-483A-A69A-4D96170C4513}" destId="{304CE9E2-F797-4E60-9E5F-9F6648A9BE42}" srcOrd="3" destOrd="0" parTransId="{43CF9311-03E7-40D0-81AC-8A12D9841464}" sibTransId="{89C47D2B-BED1-43FA-BD7A-56838D3C88B0}"/>
    <dgm:cxn modelId="{B30A8857-E310-48A6-9E52-E05982F56764}" type="presOf" srcId="{304CE9E2-F797-4E60-9E5F-9F6648A9BE42}" destId="{D8C30B80-0D38-4699-AF2C-A7FDD9B60430}" srcOrd="0" destOrd="0" presId="urn:microsoft.com/office/officeart/2005/8/layout/default"/>
    <dgm:cxn modelId="{1967BA8E-2585-415B-9E51-E4A26D5485C2}" srcId="{E530901C-A540-483A-A69A-4D96170C4513}" destId="{12B063DD-F536-46DB-A9EE-2275921BA66C}" srcOrd="1" destOrd="0" parTransId="{713B6CB8-1BA4-423E-8A6B-444A180AE20C}" sibTransId="{F0907E48-137B-41DB-B864-ED91E9B9DE4F}"/>
    <dgm:cxn modelId="{F19B77A6-5ED1-49B8-8554-4749512B7EF4}" type="presOf" srcId="{E530901C-A540-483A-A69A-4D96170C4513}" destId="{E025696B-8E12-465A-9A3A-56D76FE02B27}" srcOrd="0" destOrd="0" presId="urn:microsoft.com/office/officeart/2005/8/layout/default"/>
    <dgm:cxn modelId="{76AE59A9-F9E3-456C-A0C1-440E163B1462}" type="presOf" srcId="{5319CD22-6F02-47D8-A619-FAAA0F58C948}" destId="{B2976FA4-0946-4375-B412-366ACFC158E2}" srcOrd="0" destOrd="0" presId="urn:microsoft.com/office/officeart/2005/8/layout/default"/>
    <dgm:cxn modelId="{0F7EADE0-AA09-4ADA-8B46-00E98C433BBC}" srcId="{E530901C-A540-483A-A69A-4D96170C4513}" destId="{5319CD22-6F02-47D8-A619-FAAA0F58C948}" srcOrd="2" destOrd="0" parTransId="{B8E65ACA-2211-48A1-B70C-F8E57C2332BE}" sibTransId="{12AFE9D5-4552-40F7-872C-EC99DF242273}"/>
    <dgm:cxn modelId="{554554E4-746A-499C-8527-9E3058784892}" type="presOf" srcId="{12B063DD-F536-46DB-A9EE-2275921BA66C}" destId="{7951A6AF-0072-4957-8C8E-63BA691FE5E2}" srcOrd="0" destOrd="0" presId="urn:microsoft.com/office/officeart/2005/8/layout/default"/>
    <dgm:cxn modelId="{5C926BF5-D888-4C31-AA3A-0EE8650DD39B}" type="presOf" srcId="{A89B6F43-64B0-4142-9C29-392EC3DDF7DA}" destId="{27A2132C-8603-4669-8438-DD4ECEA3E679}" srcOrd="0" destOrd="0" presId="urn:microsoft.com/office/officeart/2005/8/layout/default"/>
    <dgm:cxn modelId="{8FC985A4-0B76-4E9C-952F-75206CD6D504}" type="presParOf" srcId="{E025696B-8E12-465A-9A3A-56D76FE02B27}" destId="{27A2132C-8603-4669-8438-DD4ECEA3E679}" srcOrd="0" destOrd="0" presId="urn:microsoft.com/office/officeart/2005/8/layout/default"/>
    <dgm:cxn modelId="{91302250-2A10-445E-9A69-57C2DE55DC5A}" type="presParOf" srcId="{E025696B-8E12-465A-9A3A-56D76FE02B27}" destId="{D676E3FB-86F4-4351-AC05-95BF32049ADC}" srcOrd="1" destOrd="0" presId="urn:microsoft.com/office/officeart/2005/8/layout/default"/>
    <dgm:cxn modelId="{D0A80B7E-28D1-41E7-9C11-08968951470F}" type="presParOf" srcId="{E025696B-8E12-465A-9A3A-56D76FE02B27}" destId="{7951A6AF-0072-4957-8C8E-63BA691FE5E2}" srcOrd="2" destOrd="0" presId="urn:microsoft.com/office/officeart/2005/8/layout/default"/>
    <dgm:cxn modelId="{B387D37B-99CC-40D4-AF8B-39B1FF99DA78}" type="presParOf" srcId="{E025696B-8E12-465A-9A3A-56D76FE02B27}" destId="{E34969C6-FBFC-44E8-B229-B4A05AEF6F72}" srcOrd="3" destOrd="0" presId="urn:microsoft.com/office/officeart/2005/8/layout/default"/>
    <dgm:cxn modelId="{2CAD7D02-951D-46B4-8025-455C379A68A6}" type="presParOf" srcId="{E025696B-8E12-465A-9A3A-56D76FE02B27}" destId="{B2976FA4-0946-4375-B412-366ACFC158E2}" srcOrd="4" destOrd="0" presId="urn:microsoft.com/office/officeart/2005/8/layout/default"/>
    <dgm:cxn modelId="{0E5373F7-6692-4667-A38B-B9FF4A1066B5}" type="presParOf" srcId="{E025696B-8E12-465A-9A3A-56D76FE02B27}" destId="{F36A6A2B-891C-4D2F-964C-61431B950F6D}" srcOrd="5" destOrd="0" presId="urn:microsoft.com/office/officeart/2005/8/layout/default"/>
    <dgm:cxn modelId="{4379A1C9-F774-406B-A8D8-347C7D93103E}" type="presParOf" srcId="{E025696B-8E12-465A-9A3A-56D76FE02B27}" destId="{D8C30B80-0D38-4699-AF2C-A7FDD9B60430}"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EA429-3DE3-49DE-8571-17F3D6EFA789}">
      <dsp:nvSpPr>
        <dsp:cNvPr id="0" name=""/>
        <dsp:cNvSpPr/>
      </dsp:nvSpPr>
      <dsp:spPr>
        <a:xfrm>
          <a:off x="1221978" y="2645"/>
          <a:ext cx="2706687" cy="1624012"/>
        </a:xfrm>
        <a:prstGeom prst="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Prioritising</a:t>
          </a:r>
          <a:r>
            <a:rPr lang="en-US" sz="2400" kern="1200" dirty="0"/>
            <a:t> and valuing relationships</a:t>
          </a:r>
          <a:endParaRPr lang="en-GB" sz="2400" kern="1200" dirty="0"/>
        </a:p>
      </dsp:txBody>
      <dsp:txXfrm>
        <a:off x="1221978" y="2645"/>
        <a:ext cx="2706687" cy="1624012"/>
      </dsp:txXfrm>
    </dsp:sp>
    <dsp:sp modelId="{B49E6BEE-BB87-48E7-8FCF-0BD20D25FD35}">
      <dsp:nvSpPr>
        <dsp:cNvPr id="0" name=""/>
        <dsp:cNvSpPr/>
      </dsp:nvSpPr>
      <dsp:spPr>
        <a:xfrm>
          <a:off x="4199334" y="2645"/>
          <a:ext cx="2706687" cy="1624012"/>
        </a:xfrm>
        <a:prstGeom prst="rect">
          <a:avLst/>
        </a:prstGeom>
        <a:solidFill>
          <a:schemeClr val="accent2">
            <a:shade val="50000"/>
            <a:hueOff val="-236469"/>
            <a:satOff val="3113"/>
            <a:lumOff val="18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Developing agency</a:t>
          </a:r>
          <a:endParaRPr lang="en-US" sz="2400" kern="1200" dirty="0"/>
        </a:p>
      </dsp:txBody>
      <dsp:txXfrm>
        <a:off x="4199334" y="2645"/>
        <a:ext cx="2706687" cy="1624012"/>
      </dsp:txXfrm>
    </dsp:sp>
    <dsp:sp modelId="{52CC18AF-18EE-4AFA-8CC1-EEBC28ACC37B}">
      <dsp:nvSpPr>
        <dsp:cNvPr id="0" name=""/>
        <dsp:cNvSpPr/>
      </dsp:nvSpPr>
      <dsp:spPr>
        <a:xfrm>
          <a:off x="1221978" y="1897327"/>
          <a:ext cx="2706687" cy="1624012"/>
        </a:xfrm>
        <a:prstGeom prst="rect">
          <a:avLst/>
        </a:prstGeom>
        <a:solidFill>
          <a:schemeClr val="accent2">
            <a:shade val="50000"/>
            <a:hueOff val="-472938"/>
            <a:satOff val="6226"/>
            <a:lumOff val="37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Supporting students to understand and manage their own </a:t>
          </a:r>
          <a:r>
            <a:rPr lang="en-US" sz="2400" kern="1200" dirty="0" err="1"/>
            <a:t>behaviour</a:t>
          </a:r>
          <a:endParaRPr lang="en-US" sz="2400" kern="1200" dirty="0"/>
        </a:p>
      </dsp:txBody>
      <dsp:txXfrm>
        <a:off x="1221978" y="1897327"/>
        <a:ext cx="2706687" cy="1624012"/>
      </dsp:txXfrm>
    </dsp:sp>
    <dsp:sp modelId="{1A960A55-051C-4C73-BF06-092649112037}">
      <dsp:nvSpPr>
        <dsp:cNvPr id="0" name=""/>
        <dsp:cNvSpPr/>
      </dsp:nvSpPr>
      <dsp:spPr>
        <a:xfrm>
          <a:off x="4199334" y="1897327"/>
          <a:ext cx="2706687" cy="1624012"/>
        </a:xfrm>
        <a:prstGeom prst="rect">
          <a:avLst/>
        </a:prstGeom>
        <a:solidFill>
          <a:schemeClr val="accent2">
            <a:shade val="50000"/>
            <a:hueOff val="-472938"/>
            <a:satOff val="6226"/>
            <a:lumOff val="37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Creating inclusive environments</a:t>
          </a:r>
        </a:p>
      </dsp:txBody>
      <dsp:txXfrm>
        <a:off x="4199334" y="1897327"/>
        <a:ext cx="2706687" cy="1624012"/>
      </dsp:txXfrm>
    </dsp:sp>
    <dsp:sp modelId="{5F05876F-3243-400F-9610-04791AE2779B}">
      <dsp:nvSpPr>
        <dsp:cNvPr id="0" name=""/>
        <dsp:cNvSpPr/>
      </dsp:nvSpPr>
      <dsp:spPr>
        <a:xfrm>
          <a:off x="2710656" y="3792008"/>
          <a:ext cx="2706687" cy="1624012"/>
        </a:xfrm>
        <a:prstGeom prst="rect">
          <a:avLst/>
        </a:prstGeom>
        <a:solidFill>
          <a:schemeClr val="accent2">
            <a:shade val="50000"/>
            <a:hueOff val="-236469"/>
            <a:satOff val="3113"/>
            <a:lumOff val="18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Embedding inclusive teaching strategies</a:t>
          </a:r>
          <a:endParaRPr lang="en-US" sz="2400" kern="1200" dirty="0"/>
        </a:p>
      </dsp:txBody>
      <dsp:txXfrm>
        <a:off x="2710656" y="3792008"/>
        <a:ext cx="2706687" cy="1624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2132C-8603-4669-8438-DD4ECEA3E679}">
      <dsp:nvSpPr>
        <dsp:cNvPr id="0" name=""/>
        <dsp:cNvSpPr/>
      </dsp:nvSpPr>
      <dsp:spPr>
        <a:xfrm>
          <a:off x="992" y="194138"/>
          <a:ext cx="3869531" cy="2321718"/>
        </a:xfrm>
        <a:prstGeom prst="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 (</a:t>
          </a:r>
          <a:r>
            <a:rPr lang="en-US" sz="3000" kern="1200" dirty="0" err="1"/>
            <a:t>holisitic</a:t>
          </a:r>
          <a:r>
            <a:rPr lang="en-US" sz="3000" kern="1200" dirty="0"/>
            <a:t>) framework and a strategy that offers suggestions and design principles for teaching and learning</a:t>
          </a:r>
          <a:endParaRPr lang="en-GB" sz="3000" kern="1200" dirty="0"/>
        </a:p>
      </dsp:txBody>
      <dsp:txXfrm>
        <a:off x="992" y="194138"/>
        <a:ext cx="3869531" cy="2321718"/>
      </dsp:txXfrm>
    </dsp:sp>
    <dsp:sp modelId="{7951A6AF-0072-4957-8C8E-63BA691FE5E2}">
      <dsp:nvSpPr>
        <dsp:cNvPr id="0" name=""/>
        <dsp:cNvSpPr/>
      </dsp:nvSpPr>
      <dsp:spPr>
        <a:xfrm>
          <a:off x="4257476" y="194138"/>
          <a:ext cx="3869531" cy="2321718"/>
        </a:xfrm>
        <a:prstGeom prst="rect">
          <a:avLst/>
        </a:prstGeom>
        <a:solidFill>
          <a:schemeClr val="accent2">
            <a:shade val="50000"/>
            <a:hueOff val="-295587"/>
            <a:satOff val="3892"/>
            <a:lumOff val="23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Not a deficit model, and not prescriptive. </a:t>
          </a:r>
          <a:endParaRPr lang="en-US" sz="3000" kern="1200" dirty="0"/>
        </a:p>
      </dsp:txBody>
      <dsp:txXfrm>
        <a:off x="4257476" y="194138"/>
        <a:ext cx="3869531" cy="2321718"/>
      </dsp:txXfrm>
    </dsp:sp>
    <dsp:sp modelId="{B2976FA4-0946-4375-B412-366ACFC158E2}">
      <dsp:nvSpPr>
        <dsp:cNvPr id="0" name=""/>
        <dsp:cNvSpPr/>
      </dsp:nvSpPr>
      <dsp:spPr>
        <a:xfrm>
          <a:off x="992" y="2902810"/>
          <a:ext cx="3869531" cy="2321718"/>
        </a:xfrm>
        <a:prstGeom prst="rect">
          <a:avLst/>
        </a:prstGeom>
        <a:solidFill>
          <a:schemeClr val="accent2">
            <a:shade val="50000"/>
            <a:hueOff val="-591173"/>
            <a:satOff val="7783"/>
            <a:lumOff val="466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Reduce barriers and maximise learning opportunities</a:t>
          </a:r>
          <a:endParaRPr lang="en-US" sz="3000" kern="1200" dirty="0"/>
        </a:p>
      </dsp:txBody>
      <dsp:txXfrm>
        <a:off x="992" y="2902810"/>
        <a:ext cx="3869531" cy="2321718"/>
      </dsp:txXfrm>
    </dsp:sp>
    <dsp:sp modelId="{D8C30B80-0D38-4699-AF2C-A7FDD9B60430}">
      <dsp:nvSpPr>
        <dsp:cNvPr id="0" name=""/>
        <dsp:cNvSpPr/>
      </dsp:nvSpPr>
      <dsp:spPr>
        <a:xfrm>
          <a:off x="4257476" y="2902810"/>
          <a:ext cx="3869531" cy="2321718"/>
        </a:xfrm>
        <a:prstGeom prst="rect">
          <a:avLst/>
        </a:prstGeom>
        <a:solidFill>
          <a:schemeClr val="accent2">
            <a:shade val="50000"/>
            <a:hueOff val="-295587"/>
            <a:satOff val="3892"/>
            <a:lumOff val="23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The “Heart of UDL”: “Embedding Inclusion and Choice”</a:t>
          </a:r>
          <a:r>
            <a:rPr lang="en-US" sz="3000" kern="1200" baseline="30000"/>
            <a:t>1</a:t>
          </a:r>
          <a:endParaRPr lang="en-US" sz="3000" kern="1200" dirty="0"/>
        </a:p>
      </dsp:txBody>
      <dsp:txXfrm>
        <a:off x="4257476" y="2902810"/>
        <a:ext cx="3869531" cy="23217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A511B-D22C-F241-9D3D-7D8F6F8B7CEA}"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4798A7-705E-654D-A953-F505C9A6AD76}" type="slidenum">
              <a:rPr lang="en-US" smtClean="0"/>
              <a:t>‹#›</a:t>
            </a:fld>
            <a:endParaRPr lang="en-US"/>
          </a:p>
        </p:txBody>
      </p:sp>
    </p:spTree>
    <p:extLst>
      <p:ext uri="{BB962C8B-B14F-4D97-AF65-F5344CB8AC3E}">
        <p14:creationId xmlns:p14="http://schemas.microsoft.com/office/powerpoint/2010/main" val="799886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0973CF-0498-3F42-A525-71FBFDC0531C}" type="slidenum">
              <a:rPr lang="en-US" smtClean="0"/>
              <a:t>1</a:t>
            </a:fld>
            <a:endParaRPr lang="en-US"/>
          </a:p>
        </p:txBody>
      </p:sp>
    </p:spTree>
    <p:extLst>
      <p:ext uri="{BB962C8B-B14F-4D97-AF65-F5344CB8AC3E}">
        <p14:creationId xmlns:p14="http://schemas.microsoft.com/office/powerpoint/2010/main" val="2095029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10</a:t>
            </a:fld>
            <a:endParaRPr lang="en-US"/>
          </a:p>
        </p:txBody>
      </p:sp>
    </p:spTree>
    <p:extLst>
      <p:ext uri="{BB962C8B-B14F-4D97-AF65-F5344CB8AC3E}">
        <p14:creationId xmlns:p14="http://schemas.microsoft.com/office/powerpoint/2010/main" val="3947312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11</a:t>
            </a:fld>
            <a:endParaRPr lang="en-US"/>
          </a:p>
        </p:txBody>
      </p:sp>
    </p:spTree>
    <p:extLst>
      <p:ext uri="{BB962C8B-B14F-4D97-AF65-F5344CB8AC3E}">
        <p14:creationId xmlns:p14="http://schemas.microsoft.com/office/powerpoint/2010/main" val="310290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12</a:t>
            </a:fld>
            <a:endParaRPr lang="en-US" dirty="0"/>
          </a:p>
        </p:txBody>
      </p:sp>
    </p:spTree>
    <p:extLst>
      <p:ext uri="{BB962C8B-B14F-4D97-AF65-F5344CB8AC3E}">
        <p14:creationId xmlns:p14="http://schemas.microsoft.com/office/powerpoint/2010/main" val="4190117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4798A7-705E-654D-A953-F505C9A6AD76}" type="slidenum">
              <a:rPr lang="en-US" smtClean="0"/>
              <a:t>13</a:t>
            </a:fld>
            <a:endParaRPr lang="en-US"/>
          </a:p>
        </p:txBody>
      </p:sp>
    </p:spTree>
    <p:extLst>
      <p:ext uri="{BB962C8B-B14F-4D97-AF65-F5344CB8AC3E}">
        <p14:creationId xmlns:p14="http://schemas.microsoft.com/office/powerpoint/2010/main" val="276522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14</a:t>
            </a:fld>
            <a:endParaRPr lang="en-US"/>
          </a:p>
        </p:txBody>
      </p:sp>
    </p:spTree>
    <p:extLst>
      <p:ext uri="{BB962C8B-B14F-4D97-AF65-F5344CB8AC3E}">
        <p14:creationId xmlns:p14="http://schemas.microsoft.com/office/powerpoint/2010/main" val="915583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15</a:t>
            </a:fld>
            <a:endParaRPr lang="en-US"/>
          </a:p>
        </p:txBody>
      </p:sp>
    </p:spTree>
    <p:extLst>
      <p:ext uri="{BB962C8B-B14F-4D97-AF65-F5344CB8AC3E}">
        <p14:creationId xmlns:p14="http://schemas.microsoft.com/office/powerpoint/2010/main" val="1311091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16</a:t>
            </a:fld>
            <a:endParaRPr lang="en-US"/>
          </a:p>
        </p:txBody>
      </p:sp>
    </p:spTree>
    <p:extLst>
      <p:ext uri="{BB962C8B-B14F-4D97-AF65-F5344CB8AC3E}">
        <p14:creationId xmlns:p14="http://schemas.microsoft.com/office/powerpoint/2010/main" val="1931321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17</a:t>
            </a:fld>
            <a:endParaRPr lang="en-US"/>
          </a:p>
        </p:txBody>
      </p:sp>
    </p:spTree>
    <p:extLst>
      <p:ext uri="{BB962C8B-B14F-4D97-AF65-F5344CB8AC3E}">
        <p14:creationId xmlns:p14="http://schemas.microsoft.com/office/powerpoint/2010/main" val="4293590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18</a:t>
            </a:fld>
            <a:endParaRPr lang="en-US"/>
          </a:p>
        </p:txBody>
      </p:sp>
    </p:spTree>
    <p:extLst>
      <p:ext uri="{BB962C8B-B14F-4D97-AF65-F5344CB8AC3E}">
        <p14:creationId xmlns:p14="http://schemas.microsoft.com/office/powerpoint/2010/main" val="4145678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19</a:t>
            </a:fld>
            <a:endParaRPr lang="en-US"/>
          </a:p>
        </p:txBody>
      </p:sp>
    </p:spTree>
    <p:extLst>
      <p:ext uri="{BB962C8B-B14F-4D97-AF65-F5344CB8AC3E}">
        <p14:creationId xmlns:p14="http://schemas.microsoft.com/office/powerpoint/2010/main" val="115380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0973CF-0498-3F42-A525-71FBFDC0531C}" type="slidenum">
              <a:rPr lang="en-US" smtClean="0"/>
              <a:t>2</a:t>
            </a:fld>
            <a:endParaRPr lang="en-US"/>
          </a:p>
        </p:txBody>
      </p:sp>
    </p:spTree>
    <p:extLst>
      <p:ext uri="{BB962C8B-B14F-4D97-AF65-F5344CB8AC3E}">
        <p14:creationId xmlns:p14="http://schemas.microsoft.com/office/powerpoint/2010/main" val="1697052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20</a:t>
            </a:fld>
            <a:endParaRPr lang="en-US"/>
          </a:p>
        </p:txBody>
      </p:sp>
    </p:spTree>
    <p:extLst>
      <p:ext uri="{BB962C8B-B14F-4D97-AF65-F5344CB8AC3E}">
        <p14:creationId xmlns:p14="http://schemas.microsoft.com/office/powerpoint/2010/main" val="919519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21</a:t>
            </a:fld>
            <a:endParaRPr lang="en-US"/>
          </a:p>
        </p:txBody>
      </p:sp>
    </p:spTree>
    <p:extLst>
      <p:ext uri="{BB962C8B-B14F-4D97-AF65-F5344CB8AC3E}">
        <p14:creationId xmlns:p14="http://schemas.microsoft.com/office/powerpoint/2010/main" val="3488796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22</a:t>
            </a:fld>
            <a:endParaRPr lang="en-US"/>
          </a:p>
        </p:txBody>
      </p:sp>
    </p:spTree>
    <p:extLst>
      <p:ext uri="{BB962C8B-B14F-4D97-AF65-F5344CB8AC3E}">
        <p14:creationId xmlns:p14="http://schemas.microsoft.com/office/powerpoint/2010/main" val="3668675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23</a:t>
            </a:fld>
            <a:endParaRPr lang="en-US"/>
          </a:p>
        </p:txBody>
      </p:sp>
    </p:spTree>
    <p:extLst>
      <p:ext uri="{BB962C8B-B14F-4D97-AF65-F5344CB8AC3E}">
        <p14:creationId xmlns:p14="http://schemas.microsoft.com/office/powerpoint/2010/main" val="2789938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24</a:t>
            </a:fld>
            <a:endParaRPr lang="en-US"/>
          </a:p>
        </p:txBody>
      </p:sp>
    </p:spTree>
    <p:extLst>
      <p:ext uri="{BB962C8B-B14F-4D97-AF65-F5344CB8AC3E}">
        <p14:creationId xmlns:p14="http://schemas.microsoft.com/office/powerpoint/2010/main" val="1239776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25</a:t>
            </a:fld>
            <a:endParaRPr lang="en-US"/>
          </a:p>
        </p:txBody>
      </p:sp>
    </p:spTree>
    <p:extLst>
      <p:ext uri="{BB962C8B-B14F-4D97-AF65-F5344CB8AC3E}">
        <p14:creationId xmlns:p14="http://schemas.microsoft.com/office/powerpoint/2010/main" val="536409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26</a:t>
            </a:fld>
            <a:endParaRPr lang="en-US"/>
          </a:p>
        </p:txBody>
      </p:sp>
    </p:spTree>
    <p:extLst>
      <p:ext uri="{BB962C8B-B14F-4D97-AF65-F5344CB8AC3E}">
        <p14:creationId xmlns:p14="http://schemas.microsoft.com/office/powerpoint/2010/main" val="3095969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28</a:t>
            </a:fld>
            <a:endParaRPr lang="en-US"/>
          </a:p>
        </p:txBody>
      </p:sp>
    </p:spTree>
    <p:extLst>
      <p:ext uri="{BB962C8B-B14F-4D97-AF65-F5344CB8AC3E}">
        <p14:creationId xmlns:p14="http://schemas.microsoft.com/office/powerpoint/2010/main" val="2022358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29</a:t>
            </a:fld>
            <a:endParaRPr lang="en-US"/>
          </a:p>
        </p:txBody>
      </p:sp>
    </p:spTree>
    <p:extLst>
      <p:ext uri="{BB962C8B-B14F-4D97-AF65-F5344CB8AC3E}">
        <p14:creationId xmlns:p14="http://schemas.microsoft.com/office/powerpoint/2010/main" val="465247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4798A7-705E-654D-A953-F505C9A6AD76}" type="slidenum">
              <a:rPr lang="en-US" smtClean="0"/>
              <a:t>3</a:t>
            </a:fld>
            <a:endParaRPr lang="en-US"/>
          </a:p>
        </p:txBody>
      </p:sp>
    </p:spTree>
    <p:extLst>
      <p:ext uri="{BB962C8B-B14F-4D97-AF65-F5344CB8AC3E}">
        <p14:creationId xmlns:p14="http://schemas.microsoft.com/office/powerpoint/2010/main" val="99371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4798A7-705E-654D-A953-F505C9A6AD76}" type="slidenum">
              <a:rPr lang="en-US" smtClean="0"/>
              <a:t>4</a:t>
            </a:fld>
            <a:endParaRPr lang="en-US"/>
          </a:p>
        </p:txBody>
      </p:sp>
    </p:spTree>
    <p:extLst>
      <p:ext uri="{BB962C8B-B14F-4D97-AF65-F5344CB8AC3E}">
        <p14:creationId xmlns:p14="http://schemas.microsoft.com/office/powerpoint/2010/main" val="356371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4798A7-705E-654D-A953-F505C9A6AD76}" type="slidenum">
              <a:rPr lang="en-US" smtClean="0"/>
              <a:t>5</a:t>
            </a:fld>
            <a:endParaRPr lang="en-US"/>
          </a:p>
        </p:txBody>
      </p:sp>
    </p:spTree>
    <p:extLst>
      <p:ext uri="{BB962C8B-B14F-4D97-AF65-F5344CB8AC3E}">
        <p14:creationId xmlns:p14="http://schemas.microsoft.com/office/powerpoint/2010/main" val="620514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954798A7-705E-654D-A953-F505C9A6AD76}" type="slidenum">
              <a:rPr lang="en-US" smtClean="0"/>
              <a:t>6</a:t>
            </a:fld>
            <a:endParaRPr lang="en-US"/>
          </a:p>
        </p:txBody>
      </p:sp>
    </p:spTree>
    <p:extLst>
      <p:ext uri="{BB962C8B-B14F-4D97-AF65-F5344CB8AC3E}">
        <p14:creationId xmlns:p14="http://schemas.microsoft.com/office/powerpoint/2010/main" val="3985120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7</a:t>
            </a:fld>
            <a:endParaRPr lang="en-US"/>
          </a:p>
        </p:txBody>
      </p:sp>
    </p:spTree>
    <p:extLst>
      <p:ext uri="{BB962C8B-B14F-4D97-AF65-F5344CB8AC3E}">
        <p14:creationId xmlns:p14="http://schemas.microsoft.com/office/powerpoint/2010/main" val="2208811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954798A7-705E-654D-A953-F505C9A6AD76}" type="slidenum">
              <a:rPr lang="en-US" smtClean="0"/>
              <a:t>8</a:t>
            </a:fld>
            <a:endParaRPr lang="en-US"/>
          </a:p>
        </p:txBody>
      </p:sp>
    </p:spTree>
    <p:extLst>
      <p:ext uri="{BB962C8B-B14F-4D97-AF65-F5344CB8AC3E}">
        <p14:creationId xmlns:p14="http://schemas.microsoft.com/office/powerpoint/2010/main" val="394046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9</a:t>
            </a:fld>
            <a:endParaRPr lang="en-US"/>
          </a:p>
        </p:txBody>
      </p:sp>
    </p:spTree>
    <p:extLst>
      <p:ext uri="{BB962C8B-B14F-4D97-AF65-F5344CB8AC3E}">
        <p14:creationId xmlns:p14="http://schemas.microsoft.com/office/powerpoint/2010/main" val="4262667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BDB5-1A39-4749-AE27-35CBBB6C94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F60ECF-1A85-A64E-A5D9-B88FA84A39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BAC574-2A05-824A-A6F0-8034905A830A}"/>
              </a:ext>
            </a:extLst>
          </p:cNvPr>
          <p:cNvSpPr>
            <a:spLocks noGrp="1"/>
          </p:cNvSpPr>
          <p:nvPr>
            <p:ph type="dt" sz="half" idx="10"/>
          </p:nvPr>
        </p:nvSpPr>
        <p:spPr/>
        <p:txBody>
          <a:bodyPr/>
          <a:lstStyle/>
          <a:p>
            <a:fld id="{F48A29C4-F776-C041-B296-94B8877F8D15}" type="datetimeFigureOut">
              <a:rPr lang="en-US" smtClean="0"/>
              <a:t>3/25/2024</a:t>
            </a:fld>
            <a:endParaRPr lang="en-US"/>
          </a:p>
        </p:txBody>
      </p:sp>
      <p:sp>
        <p:nvSpPr>
          <p:cNvPr id="5" name="Footer Placeholder 4">
            <a:extLst>
              <a:ext uri="{FF2B5EF4-FFF2-40B4-BE49-F238E27FC236}">
                <a16:creationId xmlns:a16="http://schemas.microsoft.com/office/drawing/2014/main" id="{B300EB38-605E-6C40-AE0A-C8A632141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54BEA-26F1-4B49-8485-62BDCB05BADE}"/>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2913350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B37D4-2404-5846-9D46-7D0F4CDBE9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852694-C185-B747-895B-E0035DA978B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FE776-EA1F-0444-9DCC-CC4EE2FF3CF6}"/>
              </a:ext>
            </a:extLst>
          </p:cNvPr>
          <p:cNvSpPr>
            <a:spLocks noGrp="1"/>
          </p:cNvSpPr>
          <p:nvPr>
            <p:ph type="dt" sz="half" idx="10"/>
          </p:nvPr>
        </p:nvSpPr>
        <p:spPr/>
        <p:txBody>
          <a:bodyPr/>
          <a:lstStyle/>
          <a:p>
            <a:fld id="{F48A29C4-F776-C041-B296-94B8877F8D15}" type="datetimeFigureOut">
              <a:rPr lang="en-US" smtClean="0"/>
              <a:t>3/25/2024</a:t>
            </a:fld>
            <a:endParaRPr lang="en-US"/>
          </a:p>
        </p:txBody>
      </p:sp>
      <p:sp>
        <p:nvSpPr>
          <p:cNvPr id="5" name="Footer Placeholder 4">
            <a:extLst>
              <a:ext uri="{FF2B5EF4-FFF2-40B4-BE49-F238E27FC236}">
                <a16:creationId xmlns:a16="http://schemas.microsoft.com/office/drawing/2014/main" id="{464E0159-7D18-6643-A0E4-0C0310E5C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5974F-3B31-E143-9DD0-7969F307C2B1}"/>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204713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82802C-6D8C-C849-B7B0-A338C3145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1EE63D-247F-8D4F-81AF-2C6000B5E86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CF8E3-0C49-9E40-BCFD-1A1DC93D585B}"/>
              </a:ext>
            </a:extLst>
          </p:cNvPr>
          <p:cNvSpPr>
            <a:spLocks noGrp="1"/>
          </p:cNvSpPr>
          <p:nvPr>
            <p:ph type="dt" sz="half" idx="10"/>
          </p:nvPr>
        </p:nvSpPr>
        <p:spPr/>
        <p:txBody>
          <a:bodyPr/>
          <a:lstStyle/>
          <a:p>
            <a:fld id="{F48A29C4-F776-C041-B296-94B8877F8D15}" type="datetimeFigureOut">
              <a:rPr lang="en-US" smtClean="0"/>
              <a:t>3/25/2024</a:t>
            </a:fld>
            <a:endParaRPr lang="en-US"/>
          </a:p>
        </p:txBody>
      </p:sp>
      <p:sp>
        <p:nvSpPr>
          <p:cNvPr id="5" name="Footer Placeholder 4">
            <a:extLst>
              <a:ext uri="{FF2B5EF4-FFF2-40B4-BE49-F238E27FC236}">
                <a16:creationId xmlns:a16="http://schemas.microsoft.com/office/drawing/2014/main" id="{99C8F6C1-8898-F141-885C-251CB5DD6F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8764A-8A6C-4B43-9265-C63678FF40A2}"/>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237509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ith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7D0C62-5767-E44F-808D-158A994B455E}"/>
              </a:ext>
            </a:extLst>
          </p:cNvPr>
          <p:cNvSpPr/>
          <p:nvPr userDrawn="1"/>
        </p:nvSpPr>
        <p:spPr>
          <a:xfrm>
            <a:off x="0" y="0"/>
            <a:ext cx="12192000" cy="6858000"/>
          </a:xfrm>
          <a:prstGeom prst="rect">
            <a:avLst/>
          </a:prstGeom>
          <a:solidFill>
            <a:srgbClr val="E30B09"/>
          </a:solidFill>
          <a:ln w="0">
            <a:solidFill>
              <a:srgbClr val="E30B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0819791D-45D8-9742-8E6E-B930C914BDB4}"/>
              </a:ext>
            </a:extLst>
          </p:cNvPr>
          <p:cNvSpPr>
            <a:spLocks noGrp="1"/>
          </p:cNvSpPr>
          <p:nvPr>
            <p:ph type="title"/>
          </p:nvPr>
        </p:nvSpPr>
        <p:spPr>
          <a:xfrm>
            <a:off x="696250" y="2907619"/>
            <a:ext cx="6393319" cy="1325563"/>
          </a:xfrm>
          <a:prstGeom prst="rect">
            <a:avLst/>
          </a:prstGeom>
        </p:spPr>
        <p:txBody>
          <a:bodyPr vert="horz" lIns="72000" tIns="45720" rIns="91440" bIns="45720" rtlCol="0" anchor="ctr">
            <a:normAutofit/>
          </a:bodyPr>
          <a:lstStyle/>
          <a:p>
            <a:r>
              <a:rPr lang="en-GB" dirty="0"/>
              <a:t>Click to edit Master title style</a:t>
            </a:r>
            <a:endParaRPr lang="en-US" dirty="0"/>
          </a:p>
        </p:txBody>
      </p:sp>
      <p:pic>
        <p:nvPicPr>
          <p:cNvPr id="11" name="Picture 10">
            <a:extLst>
              <a:ext uri="{FF2B5EF4-FFF2-40B4-BE49-F238E27FC236}">
                <a16:creationId xmlns:a16="http://schemas.microsoft.com/office/drawing/2014/main" id="{AE18922D-7E17-2446-BA76-3DEE69A3CAC8}"/>
              </a:ext>
            </a:extLst>
          </p:cNvPr>
          <p:cNvPicPr>
            <a:picLocks noChangeAspect="1"/>
          </p:cNvPicPr>
          <p:nvPr userDrawn="1"/>
        </p:nvPicPr>
        <p:blipFill>
          <a:blip r:embed="rId2"/>
          <a:stretch>
            <a:fillRect/>
          </a:stretch>
        </p:blipFill>
        <p:spPr>
          <a:xfrm>
            <a:off x="658750" y="540000"/>
            <a:ext cx="2197100" cy="1003300"/>
          </a:xfrm>
          <a:prstGeom prst="rect">
            <a:avLst/>
          </a:prstGeom>
        </p:spPr>
      </p:pic>
      <p:sp>
        <p:nvSpPr>
          <p:cNvPr id="12" name="Picture Placeholder 11">
            <a:extLst>
              <a:ext uri="{FF2B5EF4-FFF2-40B4-BE49-F238E27FC236}">
                <a16:creationId xmlns:a16="http://schemas.microsoft.com/office/drawing/2014/main" id="{2CDD373B-7DDE-E841-BA8B-FFAEBF73FC27}"/>
              </a:ext>
            </a:extLst>
          </p:cNvPr>
          <p:cNvSpPr>
            <a:spLocks noGrp="1"/>
          </p:cNvSpPr>
          <p:nvPr>
            <p:ph type="pic" sz="quarter" idx="10"/>
          </p:nvPr>
        </p:nvSpPr>
        <p:spPr>
          <a:xfrm>
            <a:off x="7296912" y="0"/>
            <a:ext cx="5020056" cy="6858000"/>
          </a:xfrm>
          <a:custGeom>
            <a:avLst/>
            <a:gdLst>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1179576 w 4876800"/>
              <a:gd name="connsiteY0" fmla="*/ 0 h 6867144"/>
              <a:gd name="connsiteX1" fmla="*/ 4876800 w 4876800"/>
              <a:gd name="connsiteY1" fmla="*/ 9144 h 6867144"/>
              <a:gd name="connsiteX2" fmla="*/ 4876800 w 4876800"/>
              <a:gd name="connsiteY2" fmla="*/ 6867144 h 6867144"/>
              <a:gd name="connsiteX3" fmla="*/ 0 w 4876800"/>
              <a:gd name="connsiteY3" fmla="*/ 6867144 h 6867144"/>
              <a:gd name="connsiteX4" fmla="*/ 1179576 w 4876800"/>
              <a:gd name="connsiteY4" fmla="*/ 0 h 6867144"/>
              <a:gd name="connsiteX0" fmla="*/ 1435608 w 4876800"/>
              <a:gd name="connsiteY0" fmla="*/ 0 h 6867144"/>
              <a:gd name="connsiteX1" fmla="*/ 4876800 w 4876800"/>
              <a:gd name="connsiteY1" fmla="*/ 9144 h 6867144"/>
              <a:gd name="connsiteX2" fmla="*/ 4876800 w 4876800"/>
              <a:gd name="connsiteY2" fmla="*/ 6867144 h 6867144"/>
              <a:gd name="connsiteX3" fmla="*/ 0 w 4876800"/>
              <a:gd name="connsiteY3" fmla="*/ 6867144 h 6867144"/>
              <a:gd name="connsiteX4" fmla="*/ 1435608 w 4876800"/>
              <a:gd name="connsiteY4" fmla="*/ 0 h 686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6867144">
                <a:moveTo>
                  <a:pt x="1435608" y="0"/>
                </a:moveTo>
                <a:lnTo>
                  <a:pt x="4876800" y="9144"/>
                </a:lnTo>
                <a:lnTo>
                  <a:pt x="4876800" y="6867144"/>
                </a:lnTo>
                <a:lnTo>
                  <a:pt x="0" y="6867144"/>
                </a:lnTo>
                <a:lnTo>
                  <a:pt x="1435608" y="0"/>
                </a:lnTo>
                <a:close/>
              </a:path>
            </a:pathLst>
          </a:custGeom>
        </p:spPr>
        <p:txBody>
          <a:bodyPr lIns="1620000" tIns="2232000" rIns="324000"/>
          <a:lstStyle/>
          <a:p>
            <a:endParaRPr lang="en-US" dirty="0"/>
          </a:p>
        </p:txBody>
      </p:sp>
      <p:sp>
        <p:nvSpPr>
          <p:cNvPr id="15" name="Text Placeholder 14">
            <a:extLst>
              <a:ext uri="{FF2B5EF4-FFF2-40B4-BE49-F238E27FC236}">
                <a16:creationId xmlns:a16="http://schemas.microsoft.com/office/drawing/2014/main" id="{6205AE11-1966-F947-8304-6C147A0F93CC}"/>
              </a:ext>
            </a:extLst>
          </p:cNvPr>
          <p:cNvSpPr>
            <a:spLocks noGrp="1"/>
          </p:cNvSpPr>
          <p:nvPr>
            <p:ph type="body" sz="quarter" idx="11"/>
          </p:nvPr>
        </p:nvSpPr>
        <p:spPr>
          <a:xfrm>
            <a:off x="696250" y="4543033"/>
            <a:ext cx="6393318" cy="1260720"/>
          </a:xfrm>
          <a:prstGeom prst="rect">
            <a:avLst/>
          </a:prstGeom>
        </p:spPr>
        <p:txBody>
          <a:bodyPr/>
          <a:lstStyle>
            <a:lvl1pPr marL="0" indent="0">
              <a:buFontTx/>
              <a:buNone/>
              <a:defRPr sz="2100" baseline="0">
                <a:solidFill>
                  <a:schemeClr val="bg1"/>
                </a:solidFill>
                <a:latin typeface="Arial" panose="020B0604020202020204" pitchFamily="34" charset="0"/>
              </a:defRPr>
            </a:lvl1pPr>
            <a:lvl2pPr marL="457200" indent="0">
              <a:buFontTx/>
              <a:buNone/>
              <a:defRPr sz="1800" baseline="0">
                <a:solidFill>
                  <a:schemeClr val="bg1"/>
                </a:solidFill>
              </a:defRPr>
            </a:lvl2pPr>
            <a:lvl3pPr marL="914400" indent="0">
              <a:buFontTx/>
              <a:buNone/>
              <a:defRPr sz="1800" baseline="0">
                <a:solidFill>
                  <a:schemeClr val="bg1"/>
                </a:solidFill>
              </a:defRPr>
            </a:lvl3pPr>
            <a:lvl4pPr marL="1371600" indent="0">
              <a:buFontTx/>
              <a:buNone/>
              <a:defRPr sz="1800" baseline="0">
                <a:solidFill>
                  <a:schemeClr val="bg1"/>
                </a:solidFill>
              </a:defRPr>
            </a:lvl4pPr>
            <a:lvl5pPr marL="1828800" indent="0">
              <a:buFontTx/>
              <a:buNone/>
              <a:defRPr sz="1800" baseline="0">
                <a:solidFill>
                  <a:schemeClr val="bg1"/>
                </a:solidFill>
              </a:defRPr>
            </a:lvl5pPr>
          </a:lstStyle>
          <a:p>
            <a:pPr lvl="0"/>
            <a:r>
              <a:rPr lang="en-GB" dirty="0"/>
              <a:t>Click to edit Master text styles</a:t>
            </a:r>
            <a:endParaRPr lang="en-US" dirty="0"/>
          </a:p>
        </p:txBody>
      </p:sp>
      <p:sp>
        <p:nvSpPr>
          <p:cNvPr id="17" name="Text Placeholder 16">
            <a:extLst>
              <a:ext uri="{FF2B5EF4-FFF2-40B4-BE49-F238E27FC236}">
                <a16:creationId xmlns:a16="http://schemas.microsoft.com/office/drawing/2014/main" id="{37911109-E299-5047-BE06-C722AE1D6B5C}"/>
              </a:ext>
            </a:extLst>
          </p:cNvPr>
          <p:cNvSpPr>
            <a:spLocks noGrp="1"/>
          </p:cNvSpPr>
          <p:nvPr>
            <p:ph type="body" sz="quarter" idx="12" hasCustomPrompt="1"/>
          </p:nvPr>
        </p:nvSpPr>
        <p:spPr>
          <a:xfrm>
            <a:off x="683736" y="6264402"/>
            <a:ext cx="2608104" cy="403295"/>
          </a:xfrm>
          <a:prstGeom prst="rect">
            <a:avLst/>
          </a:prstGeom>
        </p:spPr>
        <p:txBody>
          <a:bodyPr/>
          <a:lstStyle>
            <a:lvl1pPr marL="0" indent="0">
              <a:buFontTx/>
              <a:buNone/>
              <a:defRPr sz="1600" baseline="0">
                <a:solidFill>
                  <a:schemeClr val="bg1"/>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add date</a:t>
            </a:r>
            <a:endParaRPr lang="en-US" dirty="0"/>
          </a:p>
        </p:txBody>
      </p:sp>
    </p:spTree>
    <p:extLst>
      <p:ext uri="{BB962C8B-B14F-4D97-AF65-F5344CB8AC3E}">
        <p14:creationId xmlns:p14="http://schemas.microsoft.com/office/powerpoint/2010/main" val="1279037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4399E-2A5B-2241-8E40-7956690A11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0FBB8C-483F-4F4B-B8F6-2E6FAF5386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8C4F0-A56F-7340-A06F-8DA55F980158}"/>
              </a:ext>
            </a:extLst>
          </p:cNvPr>
          <p:cNvSpPr>
            <a:spLocks noGrp="1"/>
          </p:cNvSpPr>
          <p:nvPr>
            <p:ph type="dt" sz="half" idx="10"/>
          </p:nvPr>
        </p:nvSpPr>
        <p:spPr/>
        <p:txBody>
          <a:bodyPr/>
          <a:lstStyle/>
          <a:p>
            <a:fld id="{F48A29C4-F776-C041-B296-94B8877F8D15}" type="datetimeFigureOut">
              <a:rPr lang="en-US" smtClean="0"/>
              <a:t>3/25/2024</a:t>
            </a:fld>
            <a:endParaRPr lang="en-US"/>
          </a:p>
        </p:txBody>
      </p:sp>
      <p:sp>
        <p:nvSpPr>
          <p:cNvPr id="5" name="Footer Placeholder 4">
            <a:extLst>
              <a:ext uri="{FF2B5EF4-FFF2-40B4-BE49-F238E27FC236}">
                <a16:creationId xmlns:a16="http://schemas.microsoft.com/office/drawing/2014/main" id="{C4DCDDF3-CAD9-B04B-BD4B-0F5D4C3F7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9A873-0C14-9D4E-98C2-B949ED223446}"/>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388354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3272-084C-AF4C-BD97-1E7B90ECB8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1C2DDB-031D-744F-8846-847C77E292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3EA947-4E8C-4D40-AA6B-8E753CD0C823}"/>
              </a:ext>
            </a:extLst>
          </p:cNvPr>
          <p:cNvSpPr>
            <a:spLocks noGrp="1"/>
          </p:cNvSpPr>
          <p:nvPr>
            <p:ph type="dt" sz="half" idx="10"/>
          </p:nvPr>
        </p:nvSpPr>
        <p:spPr/>
        <p:txBody>
          <a:bodyPr/>
          <a:lstStyle/>
          <a:p>
            <a:fld id="{F48A29C4-F776-C041-B296-94B8877F8D15}" type="datetimeFigureOut">
              <a:rPr lang="en-US" smtClean="0"/>
              <a:t>3/25/2024</a:t>
            </a:fld>
            <a:endParaRPr lang="en-US"/>
          </a:p>
        </p:txBody>
      </p:sp>
      <p:sp>
        <p:nvSpPr>
          <p:cNvPr id="5" name="Footer Placeholder 4">
            <a:extLst>
              <a:ext uri="{FF2B5EF4-FFF2-40B4-BE49-F238E27FC236}">
                <a16:creationId xmlns:a16="http://schemas.microsoft.com/office/drawing/2014/main" id="{EF0A78CB-B05E-9D4D-829A-D93C20137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95C0D-21F2-964B-83BA-46C8387B79ED}"/>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805129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E6F43-127B-5F4E-9ED6-BDF5AB485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65EEB8-E97E-5646-8733-F37A51ED46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6F771A-5ECC-EA49-8703-163685B9F85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B9E297-58F3-0742-84BA-C1636B237F82}"/>
              </a:ext>
            </a:extLst>
          </p:cNvPr>
          <p:cNvSpPr>
            <a:spLocks noGrp="1"/>
          </p:cNvSpPr>
          <p:nvPr>
            <p:ph type="dt" sz="half" idx="10"/>
          </p:nvPr>
        </p:nvSpPr>
        <p:spPr/>
        <p:txBody>
          <a:bodyPr/>
          <a:lstStyle/>
          <a:p>
            <a:fld id="{F48A29C4-F776-C041-B296-94B8877F8D15}" type="datetimeFigureOut">
              <a:rPr lang="en-US" smtClean="0"/>
              <a:t>3/25/2024</a:t>
            </a:fld>
            <a:endParaRPr lang="en-US"/>
          </a:p>
        </p:txBody>
      </p:sp>
      <p:sp>
        <p:nvSpPr>
          <p:cNvPr id="6" name="Footer Placeholder 5">
            <a:extLst>
              <a:ext uri="{FF2B5EF4-FFF2-40B4-BE49-F238E27FC236}">
                <a16:creationId xmlns:a16="http://schemas.microsoft.com/office/drawing/2014/main" id="{10BC671D-AC11-9C45-9195-881F32063A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C9000-0E28-A34C-B046-FD9696972886}"/>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3102303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F6ED-22CA-334F-9A58-B76E5CD15F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85E11D-2040-2D46-AF42-4F51DA95A3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E266DD-04B6-FC4C-98CC-408D75E2489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C37D98-E6AB-3249-A0D5-2B46CD7697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1D34E8-76F1-FF44-90EA-68BF8958488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22297C-533A-4C48-80DD-954D1986B75D}"/>
              </a:ext>
            </a:extLst>
          </p:cNvPr>
          <p:cNvSpPr>
            <a:spLocks noGrp="1"/>
          </p:cNvSpPr>
          <p:nvPr>
            <p:ph type="dt" sz="half" idx="10"/>
          </p:nvPr>
        </p:nvSpPr>
        <p:spPr/>
        <p:txBody>
          <a:bodyPr/>
          <a:lstStyle/>
          <a:p>
            <a:fld id="{F48A29C4-F776-C041-B296-94B8877F8D15}" type="datetimeFigureOut">
              <a:rPr lang="en-US" smtClean="0"/>
              <a:t>3/25/2024</a:t>
            </a:fld>
            <a:endParaRPr lang="en-US"/>
          </a:p>
        </p:txBody>
      </p:sp>
      <p:sp>
        <p:nvSpPr>
          <p:cNvPr id="8" name="Footer Placeholder 7">
            <a:extLst>
              <a:ext uri="{FF2B5EF4-FFF2-40B4-BE49-F238E27FC236}">
                <a16:creationId xmlns:a16="http://schemas.microsoft.com/office/drawing/2014/main" id="{1F137717-2FBB-AC43-8551-A2FE82BC53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6E0D2E-C626-DD41-81FF-27D97F5DB36B}"/>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972212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5ACB-3BD2-C24F-8317-F357FD5AE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A2FCB2-5049-9F47-9F65-5B08108C4B18}"/>
              </a:ext>
            </a:extLst>
          </p:cNvPr>
          <p:cNvSpPr>
            <a:spLocks noGrp="1"/>
          </p:cNvSpPr>
          <p:nvPr>
            <p:ph type="dt" sz="half" idx="10"/>
          </p:nvPr>
        </p:nvSpPr>
        <p:spPr/>
        <p:txBody>
          <a:bodyPr/>
          <a:lstStyle/>
          <a:p>
            <a:fld id="{F48A29C4-F776-C041-B296-94B8877F8D15}" type="datetimeFigureOut">
              <a:rPr lang="en-US" smtClean="0"/>
              <a:t>3/25/2024</a:t>
            </a:fld>
            <a:endParaRPr lang="en-US"/>
          </a:p>
        </p:txBody>
      </p:sp>
      <p:sp>
        <p:nvSpPr>
          <p:cNvPr id="4" name="Footer Placeholder 3">
            <a:extLst>
              <a:ext uri="{FF2B5EF4-FFF2-40B4-BE49-F238E27FC236}">
                <a16:creationId xmlns:a16="http://schemas.microsoft.com/office/drawing/2014/main" id="{ACF2D431-F5D4-4740-A599-3BFF70600B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85858-FCDF-C447-B7FA-EC04E8E2B48D}"/>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182032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D7B96A-4B22-A54F-B7F0-1469C85B4CCF}"/>
              </a:ext>
            </a:extLst>
          </p:cNvPr>
          <p:cNvSpPr>
            <a:spLocks noGrp="1"/>
          </p:cNvSpPr>
          <p:nvPr>
            <p:ph type="dt" sz="half" idx="10"/>
          </p:nvPr>
        </p:nvSpPr>
        <p:spPr/>
        <p:txBody>
          <a:bodyPr/>
          <a:lstStyle/>
          <a:p>
            <a:fld id="{F48A29C4-F776-C041-B296-94B8877F8D15}" type="datetimeFigureOut">
              <a:rPr lang="en-US" smtClean="0"/>
              <a:t>3/25/2024</a:t>
            </a:fld>
            <a:endParaRPr lang="en-US"/>
          </a:p>
        </p:txBody>
      </p:sp>
      <p:sp>
        <p:nvSpPr>
          <p:cNvPr id="3" name="Footer Placeholder 2">
            <a:extLst>
              <a:ext uri="{FF2B5EF4-FFF2-40B4-BE49-F238E27FC236}">
                <a16:creationId xmlns:a16="http://schemas.microsoft.com/office/drawing/2014/main" id="{0CA1F92B-5DA8-1349-8685-1394EA7DB3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E24327-9923-6E4F-B981-C8FF4FAD9C61}"/>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2320035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41ADD-A3A2-8B48-BE00-20E1CC587F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AACE8E-4612-B642-8345-6F8C19B1E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80D977-0B64-F24B-BDF2-73A680397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D98DF8-060F-3146-A04D-7FBC0359848B}"/>
              </a:ext>
            </a:extLst>
          </p:cNvPr>
          <p:cNvSpPr>
            <a:spLocks noGrp="1"/>
          </p:cNvSpPr>
          <p:nvPr>
            <p:ph type="dt" sz="half" idx="10"/>
          </p:nvPr>
        </p:nvSpPr>
        <p:spPr/>
        <p:txBody>
          <a:bodyPr/>
          <a:lstStyle/>
          <a:p>
            <a:fld id="{F48A29C4-F776-C041-B296-94B8877F8D15}" type="datetimeFigureOut">
              <a:rPr lang="en-US" smtClean="0"/>
              <a:t>3/25/2024</a:t>
            </a:fld>
            <a:endParaRPr lang="en-US"/>
          </a:p>
        </p:txBody>
      </p:sp>
      <p:sp>
        <p:nvSpPr>
          <p:cNvPr id="6" name="Footer Placeholder 5">
            <a:extLst>
              <a:ext uri="{FF2B5EF4-FFF2-40B4-BE49-F238E27FC236}">
                <a16:creationId xmlns:a16="http://schemas.microsoft.com/office/drawing/2014/main" id="{14C63567-C831-4043-9024-E12AC59A09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D2127-4191-F24A-8798-B1EA7C392DA4}"/>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1133546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0FFC2-CA44-8043-B367-F0327DAC8B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BD9E11-DD88-A04E-AB8E-5113715E1D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B4CA58-04F9-2144-AA13-AC58544E4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7EFCE8-22E6-B145-A533-4D9A2F5EAE9A}"/>
              </a:ext>
            </a:extLst>
          </p:cNvPr>
          <p:cNvSpPr>
            <a:spLocks noGrp="1"/>
          </p:cNvSpPr>
          <p:nvPr>
            <p:ph type="dt" sz="half" idx="10"/>
          </p:nvPr>
        </p:nvSpPr>
        <p:spPr/>
        <p:txBody>
          <a:bodyPr/>
          <a:lstStyle/>
          <a:p>
            <a:fld id="{F48A29C4-F776-C041-B296-94B8877F8D15}" type="datetimeFigureOut">
              <a:rPr lang="en-US" smtClean="0"/>
              <a:t>3/25/2024</a:t>
            </a:fld>
            <a:endParaRPr lang="en-US"/>
          </a:p>
        </p:txBody>
      </p:sp>
      <p:sp>
        <p:nvSpPr>
          <p:cNvPr id="6" name="Footer Placeholder 5">
            <a:extLst>
              <a:ext uri="{FF2B5EF4-FFF2-40B4-BE49-F238E27FC236}">
                <a16:creationId xmlns:a16="http://schemas.microsoft.com/office/drawing/2014/main" id="{1B250176-D698-4C4C-9C5F-D5D98DE66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B0D64-B2FD-D845-831D-E20319080FD9}"/>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901398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970E44-4894-A54F-8115-87E47E7CD5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8A956-8E87-1747-82BE-E0493E5F01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4ED6E-010C-5749-8129-128AF47796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A29C4-F776-C041-B296-94B8877F8D15}" type="datetimeFigureOut">
              <a:rPr lang="en-US" smtClean="0"/>
              <a:t>3/25/2024</a:t>
            </a:fld>
            <a:endParaRPr lang="en-US"/>
          </a:p>
        </p:txBody>
      </p:sp>
      <p:sp>
        <p:nvSpPr>
          <p:cNvPr id="5" name="Footer Placeholder 4">
            <a:extLst>
              <a:ext uri="{FF2B5EF4-FFF2-40B4-BE49-F238E27FC236}">
                <a16:creationId xmlns:a16="http://schemas.microsoft.com/office/drawing/2014/main" id="{AC4D5589-39F4-1645-A040-1A6ABCD83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B5EB8E-3ED9-554D-AF04-62827A2224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6169A-3D9A-5745-AC0B-3294AEB97636}" type="slidenum">
              <a:rPr lang="en-US" smtClean="0"/>
              <a:t>‹#›</a:t>
            </a:fld>
            <a:endParaRPr lang="en-US"/>
          </a:p>
        </p:txBody>
      </p:sp>
    </p:spTree>
    <p:extLst>
      <p:ext uri="{BB962C8B-B14F-4D97-AF65-F5344CB8AC3E}">
        <p14:creationId xmlns:p14="http://schemas.microsoft.com/office/powerpoint/2010/main" val="262957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3.0/" TargetMode="External"/><Relationship Id="rId4" Type="http://schemas.openxmlformats.org/officeDocument/2006/relationships/hyperlink" Target="https://www.peoplematters.in/article/mynextcurve/reimagining-hr-work-philosophy-2020-through-neurodiversity-2438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hyperlink" Target="https://creativecommons.org/licenses/by/3.0/"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resolutionresources.com.au/our-publications/its-time-we-started-talking-about-neurodiversity-in-dispute-resolution/" TargetMode="External"/><Relationship Id="rId5" Type="http://schemas.openxmlformats.org/officeDocument/2006/relationships/image" Target="../media/image6.png"/><Relationship Id="rId10" Type="http://schemas.openxmlformats.org/officeDocument/2006/relationships/hyperlink" Target="https://creativecommons.org/licenses/by-sa/3.0/" TargetMode="External"/><Relationship Id="rId4" Type="http://schemas.openxmlformats.org/officeDocument/2006/relationships/image" Target="../media/image5.jpg"/><Relationship Id="rId9" Type="http://schemas.openxmlformats.org/officeDocument/2006/relationships/hyperlink" Target="https://courses.lumenlearning.com/wm-abnormalpsych/chapter/autism-spectrum-disorder/" TargetMode="Externa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16.png"/><Relationship Id="rId10" Type="http://schemas.microsoft.com/office/2007/relationships/diagramDrawing" Target="../diagrams/drawing1.xml"/><Relationship Id="rId4" Type="http://schemas.openxmlformats.org/officeDocument/2006/relationships/image" Target="../media/image5.jpg"/><Relationship Id="rId9" Type="http://schemas.openxmlformats.org/officeDocument/2006/relationships/diagramColors" Target="../diagrams/colors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xml"/><Relationship Id="rId7" Type="http://schemas.openxmlformats.org/officeDocument/2006/relationships/hyperlink" Target="https://creativecommons.org/licenses/by-nc-sa/3.0/" TargetMode="Externa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hyperlink" Target="https://www.peoplematters.in/article/mynextcurve/reimagining-hr-work-philosophy-2020-through-neurodiversity-24389" TargetMode="External"/><Relationship Id="rId5" Type="http://schemas.openxmlformats.org/officeDocument/2006/relationships/image" Target="../media/image2.jpeg"/><Relationship Id="rId4" Type="http://schemas.openxmlformats.org/officeDocument/2006/relationships/hyperlink" Target="https://www.play.mdx.ac.uk/media/Rostom_G_Addressing+Neurodiversity+in+the+IFP+at+Middlesex+University+Mauritius/1_1l536hl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21.xm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jp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www.play.mdx.ac.uk/media/Emilie+Edwards+Presentation+Final/1_05834wj3" TargetMode="External"/><Relationship Id="rId13" Type="http://schemas.openxmlformats.org/officeDocument/2006/relationships/hyperlink" Target="https://doi.org/10.3389/fpsyg.2023.1093290" TargetMode="External"/><Relationship Id="rId3" Type="http://schemas.openxmlformats.org/officeDocument/2006/relationships/image" Target="../media/image4.png"/><Relationship Id="rId7" Type="http://schemas.openxmlformats.org/officeDocument/2006/relationships/hyperlink" Target="https://www.proquest.com/openview/ae16b7436699cf9ab6e802528994788f/1?pq-origsite=gscholar&amp;cbl=18750&amp;diss=y" TargetMode="External"/><Relationship Id="rId12" Type="http://schemas.openxmlformats.org/officeDocument/2006/relationships/hyperlink" Target="https://doi.org/10.1111/j.1548-1352.2010.01087.x" TargetMode="External"/><Relationship Id="rId2" Type="http://schemas.openxmlformats.org/officeDocument/2006/relationships/notesSlide" Target="../notesSlides/notesSlide27.xml"/><Relationship Id="rId16" Type="http://schemas.openxmlformats.org/officeDocument/2006/relationships/hyperlink" Target="https://doi.org/10.1080/09687599.2021.1965547" TargetMode="External"/><Relationship Id="rId1" Type="http://schemas.openxmlformats.org/officeDocument/2006/relationships/slideLayout" Target="../slideLayouts/slideLayout7.xml"/><Relationship Id="rId6" Type="http://schemas.openxmlformats.org/officeDocument/2006/relationships/hyperlink" Target="https://doi.org/10.1007/s10734-020-00513-6" TargetMode="External"/><Relationship Id="rId11" Type="http://schemas.openxmlformats.org/officeDocument/2006/relationships/hyperlink" Target="https://doi.org/10.1177/1609406917748215" TargetMode="External"/><Relationship Id="rId5" Type="http://schemas.openxmlformats.org/officeDocument/2006/relationships/hyperlink" Target="https://hbr.org/2017/05/neurodiversity-as-a-competitive-advantage" TargetMode="External"/><Relationship Id="rId15" Type="http://schemas.openxmlformats.org/officeDocument/2006/relationships/hyperlink" Target="https://www.play.mdx.ac.uk/media/SAT+Universal+Design+for+Learning+Methodology+-+A+blueprint+for+all.+/1_el20x9zw" TargetMode="External"/><Relationship Id="rId10" Type="http://schemas.openxmlformats.org/officeDocument/2006/relationships/hyperlink" Target="https://forrt.org/neurodiversity/" TargetMode="External"/><Relationship Id="rId4" Type="http://schemas.openxmlformats.org/officeDocument/2006/relationships/image" Target="../media/image5.jpg"/><Relationship Id="rId9" Type="http://schemas.openxmlformats.org/officeDocument/2006/relationships/hyperlink" Target="https://doi.org/10.31222/osf.io/k7a9p" TargetMode="External"/><Relationship Id="rId14" Type="http://schemas.openxmlformats.org/officeDocument/2006/relationships/hyperlink" Target="https://www.insta360.com/product/insta360-link"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dceg.cancer.gov/about/diversity-inclusion/inclusivity-minute/2022/neurodiversity" TargetMode="External"/><Relationship Id="rId13" Type="http://schemas.openxmlformats.org/officeDocument/2006/relationships/hyperlink" Target="https://doi.org/10.29053/2413-7138/2021/v9a8" TargetMode="External"/><Relationship Id="rId18" Type="http://schemas.openxmlformats.org/officeDocument/2006/relationships/hyperlink" Target="https://doi.org/10.2196/35577" TargetMode="External"/><Relationship Id="rId3" Type="http://schemas.openxmlformats.org/officeDocument/2006/relationships/image" Target="../media/image4.png"/><Relationship Id="rId7" Type="http://schemas.openxmlformats.org/officeDocument/2006/relationships/hyperlink" Target="https://education.govmu.org/Documents/educationsector/Documents/Special%20Education%20Needs/sen.pdf" TargetMode="External"/><Relationship Id="rId12" Type="http://schemas.openxmlformats.org/officeDocument/2006/relationships/hyperlink" Target="https://doi.org/10.4102/ajod.v6i0.359" TargetMode="External"/><Relationship Id="rId17" Type="http://schemas.openxmlformats.org/officeDocument/2006/relationships/hyperlink" Target="https://statsmauritius.govmu.org/Documents/Statistics/ESI/2020/EI1543/Edu_Yr20.pdf" TargetMode="External"/><Relationship Id="rId2" Type="http://schemas.openxmlformats.org/officeDocument/2006/relationships/notesSlide" Target="../notesSlides/notesSlide28.xml"/><Relationship Id="rId16" Type="http://schemas.openxmlformats.org/officeDocument/2006/relationships/hyperlink" Target="https://www.slido.com/static/slido-live-q_a-moderation.d9548475.1600.png" TargetMode="External"/><Relationship Id="rId1" Type="http://schemas.openxmlformats.org/officeDocument/2006/relationships/slideLayout" Target="../slideLayouts/slideLayout7.xml"/><Relationship Id="rId6" Type="http://schemas.openxmlformats.org/officeDocument/2006/relationships/hyperlink" Target="https://mdx.mrooms.net/mod/book/view.php?id=1953160&amp;chapterid=107829" TargetMode="External"/><Relationship Id="rId11" Type="http://schemas.openxmlformats.org/officeDocument/2006/relationships/hyperlink" Target="https://doi.org/10.1111/jcpp.13534" TargetMode="External"/><Relationship Id="rId5" Type="http://schemas.openxmlformats.org/officeDocument/2006/relationships/hyperlink" Target="https://mdx.mrooms.net/mod/scorm/view.php?id=2073011" TargetMode="External"/><Relationship Id="rId15" Type="http://schemas.openxmlformats.org/officeDocument/2006/relationships/hyperlink" Target="https://csipsy.commons.gc.cuny.edu/is-universal-design-enough-learning-from-the-neurodiversity-movement-how-to-engage-diverse-learners/" TargetMode="External"/><Relationship Id="rId10" Type="http://schemas.openxmlformats.org/officeDocument/2006/relationships/hyperlink" Target="https://diversityandability.com/?casestudy=global-rainbow-foundation" TargetMode="External"/><Relationship Id="rId4" Type="http://schemas.openxmlformats.org/officeDocument/2006/relationships/image" Target="../media/image5.jpg"/><Relationship Id="rId9" Type="http://schemas.openxmlformats.org/officeDocument/2006/relationships/hyperlink" Target="https://www.neurodivercitysg.com/medical-model-vs-social-model.html" TargetMode="External"/><Relationship Id="rId14" Type="http://schemas.openxmlformats.org/officeDocument/2006/relationships/hyperlink" Target="https://doi.org/10.4324/9780429322297"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notesSlide" Target="../notesSlides/notesSlide3.xml"/><Relationship Id="rId7" Type="http://schemas.openxmlformats.org/officeDocument/2006/relationships/hyperlink" Target="https://resolutionresources.com.au/our-publications/its-time-we-started-talking-about-neurodiversity-in-dispute-resolution/" TargetMode="Externa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png"/><Relationship Id="rId11" Type="http://schemas.openxmlformats.org/officeDocument/2006/relationships/hyperlink" Target="https://creativecommons.org/licenses/by-sa/3.0/" TargetMode="External"/><Relationship Id="rId5" Type="http://schemas.openxmlformats.org/officeDocument/2006/relationships/image" Target="../media/image5.jpg"/><Relationship Id="rId10" Type="http://schemas.openxmlformats.org/officeDocument/2006/relationships/hyperlink" Target="https://courses.lumenlearning.com/wm-abnormalpsych/chapter/autism-spectrum-disorder/" TargetMode="External"/><Relationship Id="rId4" Type="http://schemas.openxmlformats.org/officeDocument/2006/relationships/image" Target="../media/image4.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peoplematters.in/article/mynextcurve/reimagining-hr-work-philosophy-2020-through-neurodiversity-24389" TargetMode="External"/><Relationship Id="rId5" Type="http://schemas.openxmlformats.org/officeDocument/2006/relationships/image" Target="../media/image8.jpe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23551-DFF7-6348-A2E3-7FC7BC111BEA}"/>
              </a:ext>
            </a:extLst>
          </p:cNvPr>
          <p:cNvSpPr>
            <a:spLocks noGrp="1"/>
          </p:cNvSpPr>
          <p:nvPr>
            <p:ph type="title"/>
          </p:nvPr>
        </p:nvSpPr>
        <p:spPr/>
        <p:txBody>
          <a:bodyPr>
            <a:normAutofit fontScale="90000"/>
          </a:bodyPr>
          <a:lstStyle/>
          <a:p>
            <a:r>
              <a:rPr lang="en-US" dirty="0"/>
              <a:t>Addressing Neurodiversity in the IFP at Middlesex University Mauritius</a:t>
            </a:r>
          </a:p>
        </p:txBody>
      </p:sp>
      <p:sp>
        <p:nvSpPr>
          <p:cNvPr id="4" name="Text Placeholder 3">
            <a:extLst>
              <a:ext uri="{FF2B5EF4-FFF2-40B4-BE49-F238E27FC236}">
                <a16:creationId xmlns:a16="http://schemas.microsoft.com/office/drawing/2014/main" id="{1CC3DE53-4B7A-6D4C-B4D5-B3A532CD8C98}"/>
              </a:ext>
            </a:extLst>
          </p:cNvPr>
          <p:cNvSpPr>
            <a:spLocks noGrp="1"/>
          </p:cNvSpPr>
          <p:nvPr>
            <p:ph type="body" sz="quarter" idx="11"/>
          </p:nvPr>
        </p:nvSpPr>
        <p:spPr/>
        <p:txBody>
          <a:bodyPr/>
          <a:lstStyle/>
          <a:p>
            <a:r>
              <a:rPr lang="en-US" i="1" dirty="0"/>
              <a:t>‘Their strengths and deficits do not deny them humanity but, rather, shape their humanity’ </a:t>
            </a:r>
          </a:p>
          <a:p>
            <a:pPr algn="r"/>
            <a:r>
              <a:rPr lang="en-US" dirty="0"/>
              <a:t>Roy Richard Grinker</a:t>
            </a:r>
            <a:r>
              <a:rPr lang="en-US" baseline="30000" dirty="0"/>
              <a:t>1</a:t>
            </a:r>
          </a:p>
        </p:txBody>
      </p:sp>
      <p:pic>
        <p:nvPicPr>
          <p:cNvPr id="8" name="Picture Placeholder 7">
            <a:extLst>
              <a:ext uri="{FF2B5EF4-FFF2-40B4-BE49-F238E27FC236}">
                <a16:creationId xmlns:a16="http://schemas.microsoft.com/office/drawing/2014/main" id="{4D951441-8AAF-B842-A4AD-16170621764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p:pic>
      <p:sp>
        <p:nvSpPr>
          <p:cNvPr id="3" name="TextBox 2">
            <a:extLst>
              <a:ext uri="{FF2B5EF4-FFF2-40B4-BE49-F238E27FC236}">
                <a16:creationId xmlns:a16="http://schemas.microsoft.com/office/drawing/2014/main" id="{869591F9-FFD4-4011-08DE-3518BCAAC348}"/>
              </a:ext>
            </a:extLst>
          </p:cNvPr>
          <p:cNvSpPr txBox="1"/>
          <p:nvPr/>
        </p:nvSpPr>
        <p:spPr>
          <a:xfrm>
            <a:off x="7296912" y="6858000"/>
            <a:ext cx="5020056" cy="230832"/>
          </a:xfrm>
          <a:prstGeom prst="rect">
            <a:avLst/>
          </a:prstGeom>
          <a:noFill/>
        </p:spPr>
        <p:txBody>
          <a:bodyPr wrap="square" rtlCol="0">
            <a:spAutoFit/>
          </a:bodyPr>
          <a:lstStyle/>
          <a:p>
            <a:r>
              <a:rPr lang="en-GB" sz="900">
                <a:hlinkClick r:id="rId4" tooltip="https://www.peoplematters.in/article/mynextcurve/reimagining-hr-work-philosophy-2020-through-neurodiversity-24389"/>
              </a:rPr>
              <a:t>This Photo</a:t>
            </a:r>
            <a:r>
              <a:rPr lang="en-GB" sz="900"/>
              <a:t> by Unknown Author is licensed under </a:t>
            </a:r>
            <a:r>
              <a:rPr lang="en-GB" sz="900">
                <a:hlinkClick r:id="rId5" tooltip="https://creativecommons.org/licenses/by-nc-sa/3.0/"/>
              </a:rPr>
              <a:t>CC BY-SA-NC</a:t>
            </a:r>
            <a:endParaRPr lang="en-GB" sz="900"/>
          </a:p>
        </p:txBody>
      </p:sp>
      <p:grpSp>
        <p:nvGrpSpPr>
          <p:cNvPr id="6" name="Group 5">
            <a:extLst>
              <a:ext uri="{FF2B5EF4-FFF2-40B4-BE49-F238E27FC236}">
                <a16:creationId xmlns:a16="http://schemas.microsoft.com/office/drawing/2014/main" id="{C1B70391-41DF-2C68-3B76-0EA0E6E22E6B}"/>
              </a:ext>
            </a:extLst>
          </p:cNvPr>
          <p:cNvGrpSpPr/>
          <p:nvPr/>
        </p:nvGrpSpPr>
        <p:grpSpPr>
          <a:xfrm>
            <a:off x="662400" y="546970"/>
            <a:ext cx="2534400" cy="1014554"/>
            <a:chOff x="-2610195" y="1700569"/>
            <a:chExt cx="2534400" cy="1014554"/>
          </a:xfrm>
        </p:grpSpPr>
        <p:sp>
          <p:nvSpPr>
            <p:cNvPr id="7" name="Rectangle 6">
              <a:extLst>
                <a:ext uri="{FF2B5EF4-FFF2-40B4-BE49-F238E27FC236}">
                  <a16:creationId xmlns:a16="http://schemas.microsoft.com/office/drawing/2014/main" id="{CB38E29F-B82A-E160-40B6-EF2BEEBDA691}"/>
                </a:ext>
              </a:extLst>
            </p:cNvPr>
            <p:cNvSpPr/>
            <p:nvPr/>
          </p:nvSpPr>
          <p:spPr>
            <a:xfrm>
              <a:off x="-2610195" y="1709713"/>
              <a:ext cx="2534400" cy="1005410"/>
            </a:xfrm>
            <a:prstGeom prst="rect">
              <a:avLst/>
            </a:prstGeom>
            <a:solidFill>
              <a:srgbClr val="E30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76DDA6DA-06E3-CE67-EC67-065203DBF6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10195" y="1700569"/>
              <a:ext cx="2533359" cy="1005410"/>
            </a:xfrm>
            <a:prstGeom prst="rect">
              <a:avLst/>
            </a:prstGeom>
          </p:spPr>
        </p:pic>
      </p:grpSp>
      <p:sp>
        <p:nvSpPr>
          <p:cNvPr id="10" name="TextBox 9">
            <a:extLst>
              <a:ext uri="{FF2B5EF4-FFF2-40B4-BE49-F238E27FC236}">
                <a16:creationId xmlns:a16="http://schemas.microsoft.com/office/drawing/2014/main" id="{E99DF6BB-BB56-28E6-CD24-195FD7FE01FD}"/>
              </a:ext>
            </a:extLst>
          </p:cNvPr>
          <p:cNvSpPr txBox="1"/>
          <p:nvPr/>
        </p:nvSpPr>
        <p:spPr>
          <a:xfrm>
            <a:off x="4707611" y="6612111"/>
            <a:ext cx="2589301" cy="246221"/>
          </a:xfrm>
          <a:prstGeom prst="rect">
            <a:avLst/>
          </a:prstGeom>
          <a:noFill/>
        </p:spPr>
        <p:txBody>
          <a:bodyPr wrap="square" rtlCol="0">
            <a:spAutoFit/>
          </a:bodyPr>
          <a:lstStyle/>
          <a:p>
            <a:r>
              <a:rPr lang="en-US" sz="1000" dirty="0"/>
              <a:t>1. </a:t>
            </a:r>
            <a:r>
              <a:rPr lang="en-GB" sz="1000" dirty="0" err="1"/>
              <a:t>Grinker</a:t>
            </a:r>
            <a:r>
              <a:rPr lang="en-GB" sz="1000" dirty="0"/>
              <a:t> (2010)</a:t>
            </a:r>
          </a:p>
        </p:txBody>
      </p:sp>
    </p:spTree>
    <p:extLst>
      <p:ext uri="{BB962C8B-B14F-4D97-AF65-F5344CB8AC3E}">
        <p14:creationId xmlns:p14="http://schemas.microsoft.com/office/powerpoint/2010/main" val="3100872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9AD517-8B57-81ED-7BF9-0B8520DBD7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9066" y="1577248"/>
            <a:ext cx="9347796" cy="8874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dirty="0"/>
              <a:t>Neurodiversity at MUM</a:t>
            </a:r>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10</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7" name="TextBox 6">
            <a:extLst>
              <a:ext uri="{FF2B5EF4-FFF2-40B4-BE49-F238E27FC236}">
                <a16:creationId xmlns:a16="http://schemas.microsoft.com/office/drawing/2014/main" id="{FAD108F8-8B03-9FD9-3D59-CC5DAA54228B}"/>
              </a:ext>
            </a:extLst>
          </p:cNvPr>
          <p:cNvSpPr txBox="1"/>
          <p:nvPr/>
        </p:nvSpPr>
        <p:spPr>
          <a:xfrm>
            <a:off x="4927600" y="6440711"/>
            <a:ext cx="4921540" cy="400110"/>
          </a:xfrm>
          <a:prstGeom prst="rect">
            <a:avLst/>
          </a:prstGeom>
          <a:noFill/>
        </p:spPr>
        <p:txBody>
          <a:bodyPr wrap="none" rtlCol="0">
            <a:spAutoFit/>
          </a:bodyPr>
          <a:lstStyle/>
          <a:p>
            <a:r>
              <a:rPr lang="en-US" sz="1000" dirty="0"/>
              <a:t>1. Statistics Unit - Ministry of Education, Tertiary Education, Science and Technology (2020)</a:t>
            </a:r>
            <a:endParaRPr lang="en-GB" sz="1000" dirty="0"/>
          </a:p>
          <a:p>
            <a:r>
              <a:rPr lang="en-US" sz="1000" dirty="0"/>
              <a:t>2. Neves (2020) | 3. </a:t>
            </a:r>
            <a:r>
              <a:rPr lang="en-US" sz="1000" dirty="0" err="1"/>
              <a:t>Pudaruth</a:t>
            </a:r>
            <a:r>
              <a:rPr lang="en-US" sz="1000" dirty="0"/>
              <a:t> et al. (2017)</a:t>
            </a:r>
            <a:endParaRPr lang="en-GB" sz="1000" dirty="0"/>
          </a:p>
        </p:txBody>
      </p:sp>
      <p:sp>
        <p:nvSpPr>
          <p:cNvPr id="3" name="Text Placeholder 6">
            <a:extLst>
              <a:ext uri="{FF2B5EF4-FFF2-40B4-BE49-F238E27FC236}">
                <a16:creationId xmlns:a16="http://schemas.microsoft.com/office/drawing/2014/main" id="{56156C97-679A-7D2A-D3D9-D1169944F148}"/>
              </a:ext>
            </a:extLst>
          </p:cNvPr>
          <p:cNvSpPr txBox="1">
            <a:spLocks/>
          </p:cNvSpPr>
          <p:nvPr/>
        </p:nvSpPr>
        <p:spPr>
          <a:xfrm>
            <a:off x="720725" y="2578100"/>
            <a:ext cx="10688638" cy="3234508"/>
          </a:xfrm>
          <a:prstGeom prst="rect">
            <a:avLst/>
          </a:prstGeom>
        </p:spPr>
        <p:txBody>
          <a:bodyPr vert="horz" lIns="91440" tIns="45720" rIns="91440" bIns="45720" rtlCol="0">
            <a:normAutofit lnSpcReduction="10000"/>
          </a:bodyPr>
          <a:lstStyle>
            <a:lvl1pPr marL="355600" indent="-350838" defTabSz="1080000">
              <a:lnSpc>
                <a:spcPct val="90000"/>
              </a:lnSpc>
              <a:spcBef>
                <a:spcPts val="1000"/>
              </a:spcBef>
              <a:buSzPct val="125000"/>
              <a:buFontTx/>
              <a:buBlip>
                <a:blip r:embed="rId5"/>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5"/>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5"/>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5"/>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5"/>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 it is estimated that only 1 percent of persons with disabilities (</a:t>
            </a:r>
            <a:r>
              <a:rPr lang="en-US" dirty="0" err="1"/>
              <a:t>PwDs</a:t>
            </a:r>
            <a:r>
              <a:rPr lang="en-US" dirty="0"/>
              <a:t>) enrolled at SEN schools progress on to university.”</a:t>
            </a:r>
            <a:r>
              <a:rPr lang="en-US" baseline="30000" dirty="0"/>
              <a:t>2</a:t>
            </a:r>
          </a:p>
          <a:p>
            <a:r>
              <a:rPr lang="en-US" dirty="0"/>
              <a:t>University students not aware of existing facilities and “were often neglected in terms of supporting structures and resources”.</a:t>
            </a:r>
            <a:r>
              <a:rPr lang="en-US" baseline="30000" dirty="0"/>
              <a:t>3</a:t>
            </a:r>
          </a:p>
          <a:p>
            <a:r>
              <a:rPr lang="en-US" dirty="0"/>
              <a:t>Neurodiversity as a concept or movement – Not yet part of the public or academic narrative</a:t>
            </a:r>
          </a:p>
        </p:txBody>
      </p:sp>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Neurodiversity in </a:t>
            </a:r>
            <a:r>
              <a:rPr lang="en-US" sz="3200" b="1" cap="all" dirty="0" err="1">
                <a:solidFill>
                  <a:srgbClr val="E30709"/>
                </a:solidFill>
                <a:latin typeface="Arial Black" panose="020B0604020202020204" pitchFamily="34" charset="0"/>
              </a:rPr>
              <a:t>mauritius</a:t>
            </a:r>
            <a:endParaRPr lang="en-US" sz="3200" b="1" cap="all" dirty="0">
              <a:solidFill>
                <a:srgbClr val="E30709"/>
              </a:solidFill>
              <a:latin typeface="Arial Black" panose="020B0604020202020204" pitchFamily="34" charset="0"/>
            </a:endParaRPr>
          </a:p>
        </p:txBody>
      </p:sp>
      <p:sp>
        <p:nvSpPr>
          <p:cNvPr id="4" name="TextBox 3">
            <a:extLst>
              <a:ext uri="{FF2B5EF4-FFF2-40B4-BE49-F238E27FC236}">
                <a16:creationId xmlns:a16="http://schemas.microsoft.com/office/drawing/2014/main" id="{98A18FAD-C304-210A-3CCB-6447155E3134}"/>
              </a:ext>
            </a:extLst>
          </p:cNvPr>
          <p:cNvSpPr txBox="1"/>
          <p:nvPr/>
        </p:nvSpPr>
        <p:spPr>
          <a:xfrm>
            <a:off x="6889897" y="1891282"/>
            <a:ext cx="288862" cy="338554"/>
          </a:xfrm>
          <a:prstGeom prst="rect">
            <a:avLst/>
          </a:prstGeom>
          <a:noFill/>
        </p:spPr>
        <p:txBody>
          <a:bodyPr wrap="none" rtlCol="0">
            <a:spAutoFit/>
          </a:bodyPr>
          <a:lstStyle/>
          <a:p>
            <a:r>
              <a:rPr lang="en-GB" sz="1600" dirty="0"/>
              <a:t>1</a:t>
            </a:r>
          </a:p>
        </p:txBody>
      </p:sp>
    </p:spTree>
    <p:extLst>
      <p:ext uri="{BB962C8B-B14F-4D97-AF65-F5344CB8AC3E}">
        <p14:creationId xmlns:p14="http://schemas.microsoft.com/office/powerpoint/2010/main" val="1878729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11</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3" name="Text Placeholder 6">
            <a:extLst>
              <a:ext uri="{FF2B5EF4-FFF2-40B4-BE49-F238E27FC236}">
                <a16:creationId xmlns:a16="http://schemas.microsoft.com/office/drawing/2014/main" id="{56156C97-679A-7D2A-D3D9-D1169944F148}"/>
              </a:ext>
            </a:extLst>
          </p:cNvPr>
          <p:cNvSpPr txBox="1">
            <a:spLocks/>
          </p:cNvSpPr>
          <p:nvPr/>
        </p:nvSpPr>
        <p:spPr>
          <a:xfrm>
            <a:off x="720725" y="1587500"/>
            <a:ext cx="5756275" cy="4225108"/>
          </a:xfrm>
          <a:prstGeom prst="rect">
            <a:avLst/>
          </a:prstGeom>
        </p:spPr>
        <p:txBody>
          <a:bodyPr vert="horz" lIns="91440" tIns="45720" rIns="91440" bIns="45720" rtlCol="0">
            <a:normAutofit/>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Founded in 2009</a:t>
            </a:r>
          </a:p>
          <a:p>
            <a:endParaRPr lang="en-US" dirty="0"/>
          </a:p>
          <a:p>
            <a:r>
              <a:rPr lang="en-US" dirty="0"/>
              <a:t>Current: 1600 Students and 110 staff members</a:t>
            </a:r>
          </a:p>
          <a:p>
            <a:endParaRPr lang="en-US" dirty="0"/>
          </a:p>
          <a:p>
            <a:r>
              <a:rPr lang="en-US" dirty="0"/>
              <a:t>Around 40% International Students, mainly from East and Sub-Saharan African countries</a:t>
            </a:r>
          </a:p>
          <a:p>
            <a:endParaRPr lang="en-US" dirty="0"/>
          </a:p>
          <a:p>
            <a:endParaRPr lang="en-US" dirty="0"/>
          </a:p>
          <a:p>
            <a:pPr marL="4762" indent="0">
              <a:buNone/>
            </a:pPr>
            <a:endParaRPr lang="en-US" dirty="0"/>
          </a:p>
        </p:txBody>
      </p:sp>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Setting the scene – Middlesex University </a:t>
            </a:r>
            <a:r>
              <a:rPr lang="en-US" sz="3200" b="1" cap="all" dirty="0" err="1">
                <a:solidFill>
                  <a:srgbClr val="E30709"/>
                </a:solidFill>
                <a:latin typeface="Arial Black" panose="020B0604020202020204" pitchFamily="34" charset="0"/>
              </a:rPr>
              <a:t>mauritius</a:t>
            </a:r>
            <a:endParaRPr lang="en-US" sz="3200" b="1" cap="all" dirty="0">
              <a:solidFill>
                <a:srgbClr val="E30709"/>
              </a:solidFill>
              <a:latin typeface="Arial Black" panose="020B0604020202020204" pitchFamily="34" charset="0"/>
            </a:endParaRPr>
          </a:p>
        </p:txBody>
      </p:sp>
      <p:pic>
        <p:nvPicPr>
          <p:cNvPr id="12" name="Picture 11" descr="A group of buildings in a field&#10;&#10;Description automatically generated">
            <a:extLst>
              <a:ext uri="{FF2B5EF4-FFF2-40B4-BE49-F238E27FC236}">
                <a16:creationId xmlns:a16="http://schemas.microsoft.com/office/drawing/2014/main" id="{CCC6B8D9-0431-301F-76D5-429BB7486B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1561" y="1891610"/>
            <a:ext cx="5910439" cy="3324622"/>
          </a:xfrm>
          <a:prstGeom prst="rect">
            <a:avLst/>
          </a:prstGeom>
        </p:spPr>
      </p:pic>
    </p:spTree>
    <p:extLst>
      <p:ext uri="{BB962C8B-B14F-4D97-AF65-F5344CB8AC3E}">
        <p14:creationId xmlns:p14="http://schemas.microsoft.com/office/powerpoint/2010/main" val="3194783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5D2130E-3E3C-2848-BE03-E4BF7B6D4FC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A5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4">
            <a:extLst>
              <a:ext uri="{FF2B5EF4-FFF2-40B4-BE49-F238E27FC236}">
                <a16:creationId xmlns:a16="http://schemas.microsoft.com/office/drawing/2014/main" id="{D8E447EE-981F-3445-AAD4-44D479B9FA6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a:extLst>
              <a:ext uri="{FF2B5EF4-FFF2-40B4-BE49-F238E27FC236}">
                <a16:creationId xmlns:a16="http://schemas.microsoft.com/office/drawing/2014/main" id="{55AD111D-55D3-B34A-8249-5622B5887918}"/>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12</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grpSp>
        <p:nvGrpSpPr>
          <p:cNvPr id="10" name="Group 9">
            <a:extLst>
              <a:ext uri="{FF2B5EF4-FFF2-40B4-BE49-F238E27FC236}">
                <a16:creationId xmlns:a16="http://schemas.microsoft.com/office/drawing/2014/main" id="{5FDE993F-0BDD-43AC-82B1-FCFA4713CD39}"/>
              </a:ext>
            </a:extLst>
          </p:cNvPr>
          <p:cNvGrpSpPr/>
          <p:nvPr/>
        </p:nvGrpSpPr>
        <p:grpSpPr>
          <a:xfrm>
            <a:off x="7728" y="675250"/>
            <a:ext cx="12184272" cy="6088774"/>
            <a:chOff x="141287" y="1341437"/>
            <a:chExt cx="8888413" cy="4387851"/>
          </a:xfrm>
          <a:solidFill>
            <a:schemeClr val="accent2">
              <a:lumMod val="40000"/>
              <a:lumOff val="60000"/>
            </a:schemeClr>
          </a:solidFill>
        </p:grpSpPr>
        <p:sp>
          <p:nvSpPr>
            <p:cNvPr id="12" name="Freeform 6">
              <a:extLst>
                <a:ext uri="{FF2B5EF4-FFF2-40B4-BE49-F238E27FC236}">
                  <a16:creationId xmlns:a16="http://schemas.microsoft.com/office/drawing/2014/main" id="{3C19296B-8FC2-487A-B2D6-29119A7816DF}"/>
                </a:ext>
              </a:extLst>
            </p:cNvPr>
            <p:cNvSpPr>
              <a:spLocks/>
            </p:cNvSpPr>
            <p:nvPr/>
          </p:nvSpPr>
          <p:spPr bwMode="auto">
            <a:xfrm>
              <a:off x="5853112" y="2641600"/>
              <a:ext cx="374650" cy="300038"/>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 name="Freeform 7">
              <a:extLst>
                <a:ext uri="{FF2B5EF4-FFF2-40B4-BE49-F238E27FC236}">
                  <a16:creationId xmlns:a16="http://schemas.microsoft.com/office/drawing/2014/main" id="{C0CDA488-747B-49F6-8081-AA04BB05CC1C}"/>
                </a:ext>
              </a:extLst>
            </p:cNvPr>
            <p:cNvSpPr>
              <a:spLocks/>
            </p:cNvSpPr>
            <p:nvPr/>
          </p:nvSpPr>
          <p:spPr bwMode="auto">
            <a:xfrm>
              <a:off x="4518025" y="4102100"/>
              <a:ext cx="361950" cy="398463"/>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 name="Freeform 8">
              <a:extLst>
                <a:ext uri="{FF2B5EF4-FFF2-40B4-BE49-F238E27FC236}">
                  <a16:creationId xmlns:a16="http://schemas.microsoft.com/office/drawing/2014/main" id="{60F09845-B8E7-45AF-96F0-4F82B71FF0A8}"/>
                </a:ext>
              </a:extLst>
            </p:cNvPr>
            <p:cNvSpPr>
              <a:spLocks/>
            </p:cNvSpPr>
            <p:nvPr/>
          </p:nvSpPr>
          <p:spPr bwMode="auto">
            <a:xfrm>
              <a:off x="4529137" y="4056063"/>
              <a:ext cx="31750" cy="44450"/>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 name="Freeform 9">
              <a:extLst>
                <a:ext uri="{FF2B5EF4-FFF2-40B4-BE49-F238E27FC236}">
                  <a16:creationId xmlns:a16="http://schemas.microsoft.com/office/drawing/2014/main" id="{9A53C5A9-C774-4B5E-8E17-32EBB5C0AAAA}"/>
                </a:ext>
              </a:extLst>
            </p:cNvPr>
            <p:cNvSpPr>
              <a:spLocks/>
            </p:cNvSpPr>
            <p:nvPr/>
          </p:nvSpPr>
          <p:spPr bwMode="auto">
            <a:xfrm>
              <a:off x="4695825" y="2503487"/>
              <a:ext cx="49213" cy="100013"/>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 name="Freeform 10">
              <a:extLst>
                <a:ext uri="{FF2B5EF4-FFF2-40B4-BE49-F238E27FC236}">
                  <a16:creationId xmlns:a16="http://schemas.microsoft.com/office/drawing/2014/main" id="{6CD8310C-7AD2-4E6F-BD09-1C6B6C7F39C3}"/>
                </a:ext>
              </a:extLst>
            </p:cNvPr>
            <p:cNvSpPr>
              <a:spLocks/>
            </p:cNvSpPr>
            <p:nvPr/>
          </p:nvSpPr>
          <p:spPr bwMode="auto">
            <a:xfrm>
              <a:off x="5646737" y="3049587"/>
              <a:ext cx="134938" cy="117475"/>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 name="Freeform 11">
              <a:extLst>
                <a:ext uri="{FF2B5EF4-FFF2-40B4-BE49-F238E27FC236}">
                  <a16:creationId xmlns:a16="http://schemas.microsoft.com/office/drawing/2014/main" id="{ECB16321-B892-4049-A558-6BC793408E5B}"/>
                </a:ext>
              </a:extLst>
            </p:cNvPr>
            <p:cNvSpPr>
              <a:spLocks noEditPoints="1"/>
            </p:cNvSpPr>
            <p:nvPr/>
          </p:nvSpPr>
          <p:spPr bwMode="auto">
            <a:xfrm>
              <a:off x="2219325" y="4629150"/>
              <a:ext cx="449263" cy="1089025"/>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 name="Freeform 12">
              <a:extLst>
                <a:ext uri="{FF2B5EF4-FFF2-40B4-BE49-F238E27FC236}">
                  <a16:creationId xmlns:a16="http://schemas.microsoft.com/office/drawing/2014/main" id="{D9448D37-159F-4535-89DD-2950051C72BD}"/>
                </a:ext>
              </a:extLst>
            </p:cNvPr>
            <p:cNvSpPr>
              <a:spLocks/>
            </p:cNvSpPr>
            <p:nvPr/>
          </p:nvSpPr>
          <p:spPr bwMode="auto">
            <a:xfrm>
              <a:off x="5346700" y="2551112"/>
              <a:ext cx="92075" cy="80963"/>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 name="Freeform 13">
              <a:extLst>
                <a:ext uri="{FF2B5EF4-FFF2-40B4-BE49-F238E27FC236}">
                  <a16:creationId xmlns:a16="http://schemas.microsoft.com/office/drawing/2014/main" id="{45C2F89C-3D13-4D82-894B-1E7EE6B4BF0A}"/>
                </a:ext>
              </a:extLst>
            </p:cNvPr>
            <p:cNvSpPr>
              <a:spLocks noEditPoints="1"/>
            </p:cNvSpPr>
            <p:nvPr/>
          </p:nvSpPr>
          <p:spPr bwMode="auto">
            <a:xfrm>
              <a:off x="7351712" y="4260850"/>
              <a:ext cx="1160463" cy="1084263"/>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 name="Freeform 14">
              <a:extLst>
                <a:ext uri="{FF2B5EF4-FFF2-40B4-BE49-F238E27FC236}">
                  <a16:creationId xmlns:a16="http://schemas.microsoft.com/office/drawing/2014/main" id="{4B0156F7-A4A8-4993-BEA8-7F63FD850092}"/>
                </a:ext>
              </a:extLst>
            </p:cNvPr>
            <p:cNvSpPr>
              <a:spLocks/>
            </p:cNvSpPr>
            <p:nvPr/>
          </p:nvSpPr>
          <p:spPr bwMode="auto">
            <a:xfrm>
              <a:off x="4427537" y="2297112"/>
              <a:ext cx="190500" cy="85725"/>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3" name="Freeform 15">
              <a:extLst>
                <a:ext uri="{FF2B5EF4-FFF2-40B4-BE49-F238E27FC236}">
                  <a16:creationId xmlns:a16="http://schemas.microsoft.com/office/drawing/2014/main" id="{6879F8A8-1584-455F-8554-95807889E1E1}"/>
                </a:ext>
              </a:extLst>
            </p:cNvPr>
            <p:cNvSpPr>
              <a:spLocks/>
            </p:cNvSpPr>
            <p:nvPr/>
          </p:nvSpPr>
          <p:spPr bwMode="auto">
            <a:xfrm>
              <a:off x="5387975" y="2600325"/>
              <a:ext cx="41275" cy="31750"/>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4" name="Freeform 16">
              <a:extLst>
                <a:ext uri="{FF2B5EF4-FFF2-40B4-BE49-F238E27FC236}">
                  <a16:creationId xmlns:a16="http://schemas.microsoft.com/office/drawing/2014/main" id="{8B95D548-8EAB-4B44-B1A5-D4E613CE5897}"/>
                </a:ext>
              </a:extLst>
            </p:cNvPr>
            <p:cNvSpPr>
              <a:spLocks/>
            </p:cNvSpPr>
            <p:nvPr/>
          </p:nvSpPr>
          <p:spPr bwMode="auto">
            <a:xfrm>
              <a:off x="5383212" y="2530475"/>
              <a:ext cx="150813" cy="117475"/>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5" name="Freeform 17">
              <a:extLst>
                <a:ext uri="{FF2B5EF4-FFF2-40B4-BE49-F238E27FC236}">
                  <a16:creationId xmlns:a16="http://schemas.microsoft.com/office/drawing/2014/main" id="{4D1DBCA7-C8DC-4E81-B376-58D947AD2E10}"/>
                </a:ext>
              </a:extLst>
            </p:cNvPr>
            <p:cNvSpPr>
              <a:spLocks/>
            </p:cNvSpPr>
            <p:nvPr/>
          </p:nvSpPr>
          <p:spPr bwMode="auto">
            <a:xfrm>
              <a:off x="5029200" y="3986213"/>
              <a:ext cx="49213" cy="71438"/>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6" name="Freeform 18">
              <a:extLst>
                <a:ext uri="{FF2B5EF4-FFF2-40B4-BE49-F238E27FC236}">
                  <a16:creationId xmlns:a16="http://schemas.microsoft.com/office/drawing/2014/main" id="{80D928C3-63F7-4F96-97DA-EF345B08B009}"/>
                </a:ext>
              </a:extLst>
            </p:cNvPr>
            <p:cNvSpPr>
              <a:spLocks/>
            </p:cNvSpPr>
            <p:nvPr/>
          </p:nvSpPr>
          <p:spPr bwMode="auto">
            <a:xfrm>
              <a:off x="4244975" y="2219325"/>
              <a:ext cx="92075" cy="63500"/>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7" name="Freeform 19">
              <a:extLst>
                <a:ext uri="{FF2B5EF4-FFF2-40B4-BE49-F238E27FC236}">
                  <a16:creationId xmlns:a16="http://schemas.microsoft.com/office/drawing/2014/main" id="{A6C0228A-826A-49DD-B745-FF6B9902C3F5}"/>
                </a:ext>
              </a:extLst>
            </p:cNvPr>
            <p:cNvSpPr>
              <a:spLocks/>
            </p:cNvSpPr>
            <p:nvPr/>
          </p:nvSpPr>
          <p:spPr bwMode="auto">
            <a:xfrm>
              <a:off x="4203700" y="3505200"/>
              <a:ext cx="88900" cy="201613"/>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8" name="Freeform 20">
              <a:extLst>
                <a:ext uri="{FF2B5EF4-FFF2-40B4-BE49-F238E27FC236}">
                  <a16:creationId xmlns:a16="http://schemas.microsoft.com/office/drawing/2014/main" id="{D4F7EF72-24DE-46C1-9934-A02AE5469EAB}"/>
                </a:ext>
              </a:extLst>
            </p:cNvPr>
            <p:cNvSpPr>
              <a:spLocks/>
            </p:cNvSpPr>
            <p:nvPr/>
          </p:nvSpPr>
          <p:spPr bwMode="auto">
            <a:xfrm>
              <a:off x="4022725" y="3409950"/>
              <a:ext cx="222250" cy="182563"/>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9" name="Freeform 21">
              <a:extLst>
                <a:ext uri="{FF2B5EF4-FFF2-40B4-BE49-F238E27FC236}">
                  <a16:creationId xmlns:a16="http://schemas.microsoft.com/office/drawing/2014/main" id="{8CC38915-7A45-4648-9527-79466D61D804}"/>
                </a:ext>
              </a:extLst>
            </p:cNvPr>
            <p:cNvSpPr>
              <a:spLocks/>
            </p:cNvSpPr>
            <p:nvPr/>
          </p:nvSpPr>
          <p:spPr bwMode="auto">
            <a:xfrm>
              <a:off x="6677025" y="3036887"/>
              <a:ext cx="153988" cy="190500"/>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0" name="Freeform 22">
              <a:extLst>
                <a:ext uri="{FF2B5EF4-FFF2-40B4-BE49-F238E27FC236}">
                  <a16:creationId xmlns:a16="http://schemas.microsoft.com/office/drawing/2014/main" id="{1D5339AF-86B7-4652-97F8-072FE716A52B}"/>
                </a:ext>
              </a:extLst>
            </p:cNvPr>
            <p:cNvSpPr>
              <a:spLocks/>
            </p:cNvSpPr>
            <p:nvPr/>
          </p:nvSpPr>
          <p:spPr bwMode="auto">
            <a:xfrm>
              <a:off x="4772025" y="2452687"/>
              <a:ext cx="161925" cy="98425"/>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1" name="Freeform 23">
              <a:extLst>
                <a:ext uri="{FF2B5EF4-FFF2-40B4-BE49-F238E27FC236}">
                  <a16:creationId xmlns:a16="http://schemas.microsoft.com/office/drawing/2014/main" id="{0E1BBCB5-2CEA-4171-93DE-049DBD57BA4B}"/>
                </a:ext>
              </a:extLst>
            </p:cNvPr>
            <p:cNvSpPr>
              <a:spLocks/>
            </p:cNvSpPr>
            <p:nvPr/>
          </p:nvSpPr>
          <p:spPr bwMode="auto">
            <a:xfrm>
              <a:off x="1957387" y="3078162"/>
              <a:ext cx="23813" cy="49213"/>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2" name="Freeform 24">
              <a:extLst>
                <a:ext uri="{FF2B5EF4-FFF2-40B4-BE49-F238E27FC236}">
                  <a16:creationId xmlns:a16="http://schemas.microsoft.com/office/drawing/2014/main" id="{35B830DD-400B-463A-868C-D5CC2A63E649}"/>
                </a:ext>
              </a:extLst>
            </p:cNvPr>
            <p:cNvSpPr>
              <a:spLocks/>
            </p:cNvSpPr>
            <p:nvPr/>
          </p:nvSpPr>
          <p:spPr bwMode="auto">
            <a:xfrm>
              <a:off x="1952625" y="3022600"/>
              <a:ext cx="33338" cy="15875"/>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3" name="Freeform 25">
              <a:extLst>
                <a:ext uri="{FF2B5EF4-FFF2-40B4-BE49-F238E27FC236}">
                  <a16:creationId xmlns:a16="http://schemas.microsoft.com/office/drawing/2014/main" id="{88382B77-C355-48EC-8CCD-6CB604F24C80}"/>
                </a:ext>
              </a:extLst>
            </p:cNvPr>
            <p:cNvSpPr>
              <a:spLocks/>
            </p:cNvSpPr>
            <p:nvPr/>
          </p:nvSpPr>
          <p:spPr bwMode="auto">
            <a:xfrm>
              <a:off x="1987550" y="3017837"/>
              <a:ext cx="20638" cy="38100"/>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4" name="Freeform 26">
              <a:extLst>
                <a:ext uri="{FF2B5EF4-FFF2-40B4-BE49-F238E27FC236}">
                  <a16:creationId xmlns:a16="http://schemas.microsoft.com/office/drawing/2014/main" id="{7C47BB0B-DB8E-47CE-AB92-05D8D983F13A}"/>
                </a:ext>
              </a:extLst>
            </p:cNvPr>
            <p:cNvSpPr>
              <a:spLocks/>
            </p:cNvSpPr>
            <p:nvPr/>
          </p:nvSpPr>
          <p:spPr bwMode="auto">
            <a:xfrm>
              <a:off x="4594225" y="2420937"/>
              <a:ext cx="103188" cy="84138"/>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5" name="Freeform 27">
              <a:extLst>
                <a:ext uri="{FF2B5EF4-FFF2-40B4-BE49-F238E27FC236}">
                  <a16:creationId xmlns:a16="http://schemas.microsoft.com/office/drawing/2014/main" id="{E7301428-5CEB-44AF-9CE7-CA115612D99C}"/>
                </a:ext>
              </a:extLst>
            </p:cNvPr>
            <p:cNvSpPr>
              <a:spLocks/>
            </p:cNvSpPr>
            <p:nvPr/>
          </p:nvSpPr>
          <p:spPr bwMode="auto">
            <a:xfrm>
              <a:off x="4759325" y="2071687"/>
              <a:ext cx="231775" cy="152400"/>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6" name="Freeform 28">
              <a:extLst>
                <a:ext uri="{FF2B5EF4-FFF2-40B4-BE49-F238E27FC236}">
                  <a16:creationId xmlns:a16="http://schemas.microsoft.com/office/drawing/2014/main" id="{2CD45F02-4710-48F9-A189-17AAFD4B16D1}"/>
                </a:ext>
              </a:extLst>
            </p:cNvPr>
            <p:cNvSpPr>
              <a:spLocks/>
            </p:cNvSpPr>
            <p:nvPr/>
          </p:nvSpPr>
          <p:spPr bwMode="auto">
            <a:xfrm>
              <a:off x="1608137" y="3298825"/>
              <a:ext cx="41275" cy="85725"/>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7" name="Freeform 29">
              <a:extLst>
                <a:ext uri="{FF2B5EF4-FFF2-40B4-BE49-F238E27FC236}">
                  <a16:creationId xmlns:a16="http://schemas.microsoft.com/office/drawing/2014/main" id="{743D1299-C1B9-4284-8176-878AB4C8070C}"/>
                </a:ext>
              </a:extLst>
            </p:cNvPr>
            <p:cNvSpPr>
              <a:spLocks/>
            </p:cNvSpPr>
            <p:nvPr/>
          </p:nvSpPr>
          <p:spPr bwMode="auto">
            <a:xfrm>
              <a:off x="2163762" y="4230688"/>
              <a:ext cx="365125" cy="433388"/>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8" name="Freeform 30">
              <a:extLst>
                <a:ext uri="{FF2B5EF4-FFF2-40B4-BE49-F238E27FC236}">
                  <a16:creationId xmlns:a16="http://schemas.microsoft.com/office/drawing/2014/main" id="{BB2322AF-B133-4B20-9527-9FE589F5C142}"/>
                </a:ext>
              </a:extLst>
            </p:cNvPr>
            <p:cNvSpPr>
              <a:spLocks/>
            </p:cNvSpPr>
            <p:nvPr/>
          </p:nvSpPr>
          <p:spPr bwMode="auto">
            <a:xfrm>
              <a:off x="2028825" y="3735388"/>
              <a:ext cx="1143000" cy="1287463"/>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9" name="Freeform 31">
              <a:extLst>
                <a:ext uri="{FF2B5EF4-FFF2-40B4-BE49-F238E27FC236}">
                  <a16:creationId xmlns:a16="http://schemas.microsoft.com/office/drawing/2014/main" id="{AC818D1B-9E99-40FE-8DC9-B1263212D97E}"/>
                </a:ext>
              </a:extLst>
            </p:cNvPr>
            <p:cNvSpPr>
              <a:spLocks/>
            </p:cNvSpPr>
            <p:nvPr/>
          </p:nvSpPr>
          <p:spPr bwMode="auto">
            <a:xfrm>
              <a:off x="7510462" y="3729038"/>
              <a:ext cx="34925" cy="47625"/>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0" name="Freeform 32">
              <a:extLst>
                <a:ext uri="{FF2B5EF4-FFF2-40B4-BE49-F238E27FC236}">
                  <a16:creationId xmlns:a16="http://schemas.microsoft.com/office/drawing/2014/main" id="{F97B84A1-2300-42C2-BFA9-7D7961BE3D7C}"/>
                </a:ext>
              </a:extLst>
            </p:cNvPr>
            <p:cNvSpPr>
              <a:spLocks/>
            </p:cNvSpPr>
            <p:nvPr/>
          </p:nvSpPr>
          <p:spPr bwMode="auto">
            <a:xfrm>
              <a:off x="6684962" y="2976562"/>
              <a:ext cx="93663" cy="50800"/>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1" name="Freeform 33">
              <a:extLst>
                <a:ext uri="{FF2B5EF4-FFF2-40B4-BE49-F238E27FC236}">
                  <a16:creationId xmlns:a16="http://schemas.microsoft.com/office/drawing/2014/main" id="{46058813-6823-459D-B650-778FBE8332C5}"/>
                </a:ext>
              </a:extLst>
            </p:cNvPr>
            <p:cNvSpPr>
              <a:spLocks/>
            </p:cNvSpPr>
            <p:nvPr/>
          </p:nvSpPr>
          <p:spPr bwMode="auto">
            <a:xfrm>
              <a:off x="4746625" y="4491038"/>
              <a:ext cx="274638" cy="303213"/>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2" name="Freeform 34">
              <a:extLst>
                <a:ext uri="{FF2B5EF4-FFF2-40B4-BE49-F238E27FC236}">
                  <a16:creationId xmlns:a16="http://schemas.microsoft.com/office/drawing/2014/main" id="{E0B43CA7-DD7A-4267-82EC-99E9DFEE54C1}"/>
                </a:ext>
              </a:extLst>
            </p:cNvPr>
            <p:cNvSpPr>
              <a:spLocks/>
            </p:cNvSpPr>
            <p:nvPr/>
          </p:nvSpPr>
          <p:spPr bwMode="auto">
            <a:xfrm>
              <a:off x="4603750" y="3541713"/>
              <a:ext cx="376238" cy="292100"/>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3" name="Freeform 35">
              <a:extLst>
                <a:ext uri="{FF2B5EF4-FFF2-40B4-BE49-F238E27FC236}">
                  <a16:creationId xmlns:a16="http://schemas.microsoft.com/office/drawing/2014/main" id="{BC328900-9999-4BEB-B629-E1AC1ADD371C}"/>
                </a:ext>
              </a:extLst>
            </p:cNvPr>
            <p:cNvSpPr>
              <a:spLocks/>
            </p:cNvSpPr>
            <p:nvPr/>
          </p:nvSpPr>
          <p:spPr bwMode="auto">
            <a:xfrm>
              <a:off x="2514600" y="2362200"/>
              <a:ext cx="58738" cy="34925"/>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4" name="Freeform 36">
              <a:extLst>
                <a:ext uri="{FF2B5EF4-FFF2-40B4-BE49-F238E27FC236}">
                  <a16:creationId xmlns:a16="http://schemas.microsoft.com/office/drawing/2014/main" id="{401C87C1-F513-4C51-B673-BE20517DFCDE}"/>
                </a:ext>
              </a:extLst>
            </p:cNvPr>
            <p:cNvSpPr>
              <a:spLocks noEditPoints="1"/>
            </p:cNvSpPr>
            <p:nvPr/>
          </p:nvSpPr>
          <p:spPr bwMode="auto">
            <a:xfrm>
              <a:off x="893762" y="1347787"/>
              <a:ext cx="2208213" cy="1189038"/>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5" name="Freeform 37">
              <a:extLst>
                <a:ext uri="{FF2B5EF4-FFF2-40B4-BE49-F238E27FC236}">
                  <a16:creationId xmlns:a16="http://schemas.microsoft.com/office/drawing/2014/main" id="{E1845342-2944-4582-9B86-418AE2156CD2}"/>
                </a:ext>
              </a:extLst>
            </p:cNvPr>
            <p:cNvSpPr>
              <a:spLocks/>
            </p:cNvSpPr>
            <p:nvPr/>
          </p:nvSpPr>
          <p:spPr bwMode="auto">
            <a:xfrm>
              <a:off x="4338637" y="2336800"/>
              <a:ext cx="112713" cy="66675"/>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6" name="Freeform 38">
              <a:extLst>
                <a:ext uri="{FF2B5EF4-FFF2-40B4-BE49-F238E27FC236}">
                  <a16:creationId xmlns:a16="http://schemas.microsoft.com/office/drawing/2014/main" id="{C241B121-CEA7-43D6-BF3E-74535E3A03A9}"/>
                </a:ext>
              </a:extLst>
            </p:cNvPr>
            <p:cNvSpPr>
              <a:spLocks noEditPoints="1"/>
            </p:cNvSpPr>
            <p:nvPr/>
          </p:nvSpPr>
          <p:spPr bwMode="auto">
            <a:xfrm>
              <a:off x="2159000" y="4489450"/>
              <a:ext cx="387350" cy="1239838"/>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7" name="Freeform 39">
              <a:extLst>
                <a:ext uri="{FF2B5EF4-FFF2-40B4-BE49-F238E27FC236}">
                  <a16:creationId xmlns:a16="http://schemas.microsoft.com/office/drawing/2014/main" id="{C68CBC94-1743-4DD5-AD67-A74771709CA3}"/>
                </a:ext>
              </a:extLst>
            </p:cNvPr>
            <p:cNvSpPr>
              <a:spLocks/>
            </p:cNvSpPr>
            <p:nvPr/>
          </p:nvSpPr>
          <p:spPr bwMode="auto">
            <a:xfrm>
              <a:off x="7299325" y="3246437"/>
              <a:ext cx="65088" cy="61913"/>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8" name="Freeform 40">
              <a:extLst>
                <a:ext uri="{FF2B5EF4-FFF2-40B4-BE49-F238E27FC236}">
                  <a16:creationId xmlns:a16="http://schemas.microsoft.com/office/drawing/2014/main" id="{C7B6A94F-446B-4756-89C9-D8CE6E923D9F}"/>
                </a:ext>
              </a:extLst>
            </p:cNvPr>
            <p:cNvSpPr>
              <a:spLocks/>
            </p:cNvSpPr>
            <p:nvPr/>
          </p:nvSpPr>
          <p:spPr bwMode="auto">
            <a:xfrm>
              <a:off x="6167437" y="2157412"/>
              <a:ext cx="1493838" cy="1082675"/>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49" name="Freeform 41">
              <a:extLst>
                <a:ext uri="{FF2B5EF4-FFF2-40B4-BE49-F238E27FC236}">
                  <a16:creationId xmlns:a16="http://schemas.microsoft.com/office/drawing/2014/main" id="{9F849995-F998-4289-B6AD-8A9051B1572B}"/>
                </a:ext>
              </a:extLst>
            </p:cNvPr>
            <p:cNvSpPr>
              <a:spLocks/>
            </p:cNvSpPr>
            <p:nvPr/>
          </p:nvSpPr>
          <p:spPr bwMode="auto">
            <a:xfrm>
              <a:off x="3932237" y="3562350"/>
              <a:ext cx="174625" cy="203200"/>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0" name="Freeform 42">
              <a:extLst>
                <a:ext uri="{FF2B5EF4-FFF2-40B4-BE49-F238E27FC236}">
                  <a16:creationId xmlns:a16="http://schemas.microsoft.com/office/drawing/2014/main" id="{6F60FF5B-5BBE-42E7-B4AA-FB2406BBEFB5}"/>
                </a:ext>
              </a:extLst>
            </p:cNvPr>
            <p:cNvSpPr>
              <a:spLocks/>
            </p:cNvSpPr>
            <p:nvPr/>
          </p:nvSpPr>
          <p:spPr bwMode="auto">
            <a:xfrm>
              <a:off x="4429125" y="3484562"/>
              <a:ext cx="220663" cy="366713"/>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1" name="Freeform 43">
              <a:extLst>
                <a:ext uri="{FF2B5EF4-FFF2-40B4-BE49-F238E27FC236}">
                  <a16:creationId xmlns:a16="http://schemas.microsoft.com/office/drawing/2014/main" id="{97F6E30B-B261-43AD-AA4E-F817E6BB8740}"/>
                </a:ext>
              </a:extLst>
            </p:cNvPr>
            <p:cNvSpPr>
              <a:spLocks/>
            </p:cNvSpPr>
            <p:nvPr/>
          </p:nvSpPr>
          <p:spPr bwMode="auto">
            <a:xfrm>
              <a:off x="4537075" y="3735388"/>
              <a:ext cx="554038" cy="611188"/>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2" name="Freeform 44">
              <a:extLst>
                <a:ext uri="{FF2B5EF4-FFF2-40B4-BE49-F238E27FC236}">
                  <a16:creationId xmlns:a16="http://schemas.microsoft.com/office/drawing/2014/main" id="{2912A5F2-69E7-4AE2-9BB9-28826C013D98}"/>
                </a:ext>
              </a:extLst>
            </p:cNvPr>
            <p:cNvSpPr>
              <a:spLocks/>
            </p:cNvSpPr>
            <p:nvPr/>
          </p:nvSpPr>
          <p:spPr bwMode="auto">
            <a:xfrm>
              <a:off x="4505325" y="3786188"/>
              <a:ext cx="214313" cy="288925"/>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3" name="Freeform 45">
              <a:extLst>
                <a:ext uri="{FF2B5EF4-FFF2-40B4-BE49-F238E27FC236}">
                  <a16:creationId xmlns:a16="http://schemas.microsoft.com/office/drawing/2014/main" id="{C91B6DDA-08D4-48DA-AD23-B4EF28F188E7}"/>
                </a:ext>
              </a:extLst>
            </p:cNvPr>
            <p:cNvSpPr>
              <a:spLocks/>
            </p:cNvSpPr>
            <p:nvPr/>
          </p:nvSpPr>
          <p:spPr bwMode="auto">
            <a:xfrm>
              <a:off x="1878012" y="3498850"/>
              <a:ext cx="354013" cy="552450"/>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4" name="Freeform 46">
              <a:extLst>
                <a:ext uri="{FF2B5EF4-FFF2-40B4-BE49-F238E27FC236}">
                  <a16:creationId xmlns:a16="http://schemas.microsoft.com/office/drawing/2014/main" id="{ABE673FB-BE27-4AD6-94B5-E07A9C23D76D}"/>
                </a:ext>
              </a:extLst>
            </p:cNvPr>
            <p:cNvSpPr>
              <a:spLocks/>
            </p:cNvSpPr>
            <p:nvPr/>
          </p:nvSpPr>
          <p:spPr bwMode="auto">
            <a:xfrm>
              <a:off x="1687512" y="3538538"/>
              <a:ext cx="95250" cy="100013"/>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5" name="Freeform 47">
              <a:extLst>
                <a:ext uri="{FF2B5EF4-FFF2-40B4-BE49-F238E27FC236}">
                  <a16:creationId xmlns:a16="http://schemas.microsoft.com/office/drawing/2014/main" id="{C2DED465-2312-4E3D-93FD-65D8D131FF2B}"/>
                </a:ext>
              </a:extLst>
            </p:cNvPr>
            <p:cNvSpPr>
              <a:spLocks/>
            </p:cNvSpPr>
            <p:nvPr/>
          </p:nvSpPr>
          <p:spPr bwMode="auto">
            <a:xfrm>
              <a:off x="1755775" y="3144837"/>
              <a:ext cx="301625" cy="109538"/>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6" name="Freeform 48">
              <a:extLst>
                <a:ext uri="{FF2B5EF4-FFF2-40B4-BE49-F238E27FC236}">
                  <a16:creationId xmlns:a16="http://schemas.microsoft.com/office/drawing/2014/main" id="{6D2E6B28-1089-472C-95D4-449B35C5F544}"/>
                </a:ext>
              </a:extLst>
            </p:cNvPr>
            <p:cNvSpPr>
              <a:spLocks/>
            </p:cNvSpPr>
            <p:nvPr/>
          </p:nvSpPr>
          <p:spPr bwMode="auto">
            <a:xfrm>
              <a:off x="5080000" y="2733675"/>
              <a:ext cx="49213" cy="22225"/>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7" name="Freeform 49">
              <a:extLst>
                <a:ext uri="{FF2B5EF4-FFF2-40B4-BE49-F238E27FC236}">
                  <a16:creationId xmlns:a16="http://schemas.microsoft.com/office/drawing/2014/main" id="{955ACDB7-7E78-432C-9208-262AA25D843B}"/>
                </a:ext>
              </a:extLst>
            </p:cNvPr>
            <p:cNvSpPr>
              <a:spLocks/>
            </p:cNvSpPr>
            <p:nvPr/>
          </p:nvSpPr>
          <p:spPr bwMode="auto">
            <a:xfrm>
              <a:off x="5067300" y="2749550"/>
              <a:ext cx="49213" cy="19050"/>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8" name="Freeform 50">
              <a:extLst>
                <a:ext uri="{FF2B5EF4-FFF2-40B4-BE49-F238E27FC236}">
                  <a16:creationId xmlns:a16="http://schemas.microsoft.com/office/drawing/2014/main" id="{B320F548-387B-45FF-874F-CE266DE8AB82}"/>
                </a:ext>
              </a:extLst>
            </p:cNvPr>
            <p:cNvSpPr>
              <a:spLocks/>
            </p:cNvSpPr>
            <p:nvPr/>
          </p:nvSpPr>
          <p:spPr bwMode="auto">
            <a:xfrm>
              <a:off x="4491037" y="2230437"/>
              <a:ext cx="169863" cy="82550"/>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9" name="Freeform 51">
              <a:extLst>
                <a:ext uri="{FF2B5EF4-FFF2-40B4-BE49-F238E27FC236}">
                  <a16:creationId xmlns:a16="http://schemas.microsoft.com/office/drawing/2014/main" id="{13FD820D-2BC7-4A46-8EA8-2B4E10FEFCBC}"/>
                </a:ext>
              </a:extLst>
            </p:cNvPr>
            <p:cNvSpPr>
              <a:spLocks/>
            </p:cNvSpPr>
            <p:nvPr/>
          </p:nvSpPr>
          <p:spPr bwMode="auto">
            <a:xfrm>
              <a:off x="4332287" y="2108200"/>
              <a:ext cx="227013" cy="246063"/>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0" name="Freeform 52">
              <a:extLst>
                <a:ext uri="{FF2B5EF4-FFF2-40B4-BE49-F238E27FC236}">
                  <a16:creationId xmlns:a16="http://schemas.microsoft.com/office/drawing/2014/main" id="{77E800C2-56DD-48BC-A8A1-BACA41D9CACE}"/>
                </a:ext>
              </a:extLst>
            </p:cNvPr>
            <p:cNvSpPr>
              <a:spLocks/>
            </p:cNvSpPr>
            <p:nvPr/>
          </p:nvSpPr>
          <p:spPr bwMode="auto">
            <a:xfrm>
              <a:off x="5389562" y="3490912"/>
              <a:ext cx="47625" cy="57150"/>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1" name="Freeform 53">
              <a:extLst>
                <a:ext uri="{FF2B5EF4-FFF2-40B4-BE49-F238E27FC236}">
                  <a16:creationId xmlns:a16="http://schemas.microsoft.com/office/drawing/2014/main" id="{CE6BDC77-1871-4194-A4DA-5AABBB4B1766}"/>
                </a:ext>
              </a:extLst>
            </p:cNvPr>
            <p:cNvSpPr>
              <a:spLocks/>
            </p:cNvSpPr>
            <p:nvPr/>
          </p:nvSpPr>
          <p:spPr bwMode="auto">
            <a:xfrm>
              <a:off x="4446587" y="2073275"/>
              <a:ext cx="42863" cy="41275"/>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2" name="Freeform 54">
              <a:extLst>
                <a:ext uri="{FF2B5EF4-FFF2-40B4-BE49-F238E27FC236}">
                  <a16:creationId xmlns:a16="http://schemas.microsoft.com/office/drawing/2014/main" id="{5E5C1BA1-4579-4FE4-A935-2F098BD5BF93}"/>
                </a:ext>
              </a:extLst>
            </p:cNvPr>
            <p:cNvSpPr>
              <a:spLocks/>
            </p:cNvSpPr>
            <p:nvPr/>
          </p:nvSpPr>
          <p:spPr bwMode="auto">
            <a:xfrm>
              <a:off x="4376737" y="2022475"/>
              <a:ext cx="68263" cy="90488"/>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3" name="Freeform 55">
              <a:extLst>
                <a:ext uri="{FF2B5EF4-FFF2-40B4-BE49-F238E27FC236}">
                  <a16:creationId xmlns:a16="http://schemas.microsoft.com/office/drawing/2014/main" id="{813B6021-192C-4B0C-ADDD-6B9FB6971315}"/>
                </a:ext>
              </a:extLst>
            </p:cNvPr>
            <p:cNvSpPr>
              <a:spLocks/>
            </p:cNvSpPr>
            <p:nvPr/>
          </p:nvSpPr>
          <p:spPr bwMode="auto">
            <a:xfrm>
              <a:off x="2114550" y="3252787"/>
              <a:ext cx="104775" cy="76200"/>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4" name="Freeform 56">
              <a:extLst>
                <a:ext uri="{FF2B5EF4-FFF2-40B4-BE49-F238E27FC236}">
                  <a16:creationId xmlns:a16="http://schemas.microsoft.com/office/drawing/2014/main" id="{6FD33F10-CF60-4542-98CF-5C1FC59BAC60}"/>
                </a:ext>
              </a:extLst>
            </p:cNvPr>
            <p:cNvSpPr>
              <a:spLocks/>
            </p:cNvSpPr>
            <p:nvPr/>
          </p:nvSpPr>
          <p:spPr bwMode="auto">
            <a:xfrm>
              <a:off x="3937000" y="2686050"/>
              <a:ext cx="585788" cy="595313"/>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5" name="Freeform 57">
              <a:extLst>
                <a:ext uri="{FF2B5EF4-FFF2-40B4-BE49-F238E27FC236}">
                  <a16:creationId xmlns:a16="http://schemas.microsoft.com/office/drawing/2014/main" id="{E224B4F5-1EE6-41CE-848C-A6C2003C2077}"/>
                </a:ext>
              </a:extLst>
            </p:cNvPr>
            <p:cNvSpPr>
              <a:spLocks/>
            </p:cNvSpPr>
            <p:nvPr/>
          </p:nvSpPr>
          <p:spPr bwMode="auto">
            <a:xfrm>
              <a:off x="1820862" y="3863975"/>
              <a:ext cx="166688" cy="207963"/>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6" name="Freeform 58">
              <a:extLst>
                <a:ext uri="{FF2B5EF4-FFF2-40B4-BE49-F238E27FC236}">
                  <a16:creationId xmlns:a16="http://schemas.microsoft.com/office/drawing/2014/main" id="{A1583583-84F1-46C1-8F35-2776BC58F83D}"/>
                </a:ext>
              </a:extLst>
            </p:cNvPr>
            <p:cNvSpPr>
              <a:spLocks/>
            </p:cNvSpPr>
            <p:nvPr/>
          </p:nvSpPr>
          <p:spPr bwMode="auto">
            <a:xfrm>
              <a:off x="4872037" y="2867025"/>
              <a:ext cx="361950" cy="315913"/>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7" name="Freeform 59">
              <a:extLst>
                <a:ext uri="{FF2B5EF4-FFF2-40B4-BE49-F238E27FC236}">
                  <a16:creationId xmlns:a16="http://schemas.microsoft.com/office/drawing/2014/main" id="{632162CF-80D2-4A78-BE62-B6D1A14CFF09}"/>
                </a:ext>
              </a:extLst>
            </p:cNvPr>
            <p:cNvSpPr>
              <a:spLocks/>
            </p:cNvSpPr>
            <p:nvPr/>
          </p:nvSpPr>
          <p:spPr bwMode="auto">
            <a:xfrm>
              <a:off x="5230812" y="3316287"/>
              <a:ext cx="198438" cy="182563"/>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8" name="Freeform 60">
              <a:extLst>
                <a:ext uri="{FF2B5EF4-FFF2-40B4-BE49-F238E27FC236}">
                  <a16:creationId xmlns:a16="http://schemas.microsoft.com/office/drawing/2014/main" id="{5C56A16D-7985-43DC-9E33-A4E73F101382}"/>
                </a:ext>
              </a:extLst>
            </p:cNvPr>
            <p:cNvSpPr>
              <a:spLocks/>
            </p:cNvSpPr>
            <p:nvPr/>
          </p:nvSpPr>
          <p:spPr bwMode="auto">
            <a:xfrm>
              <a:off x="3933825" y="2468562"/>
              <a:ext cx="328613" cy="255588"/>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9" name="Freeform 61">
              <a:extLst>
                <a:ext uri="{FF2B5EF4-FFF2-40B4-BE49-F238E27FC236}">
                  <a16:creationId xmlns:a16="http://schemas.microsoft.com/office/drawing/2014/main" id="{DB932665-0304-4948-9F53-0B4E6BA295E4}"/>
                </a:ext>
              </a:extLst>
            </p:cNvPr>
            <p:cNvSpPr>
              <a:spLocks/>
            </p:cNvSpPr>
            <p:nvPr/>
          </p:nvSpPr>
          <p:spPr bwMode="auto">
            <a:xfrm>
              <a:off x="4730750" y="1963737"/>
              <a:ext cx="112713" cy="66675"/>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0" name="Freeform 62">
              <a:extLst>
                <a:ext uri="{FF2B5EF4-FFF2-40B4-BE49-F238E27FC236}">
                  <a16:creationId xmlns:a16="http://schemas.microsoft.com/office/drawing/2014/main" id="{CCAEAE7B-3096-4017-BFF2-BD311D390EE8}"/>
                </a:ext>
              </a:extLst>
            </p:cNvPr>
            <p:cNvSpPr>
              <a:spLocks/>
            </p:cNvSpPr>
            <p:nvPr/>
          </p:nvSpPr>
          <p:spPr bwMode="auto">
            <a:xfrm>
              <a:off x="5140325" y="3416300"/>
              <a:ext cx="431800" cy="379413"/>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1" name="Freeform 63">
              <a:extLst>
                <a:ext uri="{FF2B5EF4-FFF2-40B4-BE49-F238E27FC236}">
                  <a16:creationId xmlns:a16="http://schemas.microsoft.com/office/drawing/2014/main" id="{2A24B2B1-7265-4AFA-87C0-5471CC32F29D}"/>
                </a:ext>
              </a:extLst>
            </p:cNvPr>
            <p:cNvSpPr>
              <a:spLocks/>
            </p:cNvSpPr>
            <p:nvPr/>
          </p:nvSpPr>
          <p:spPr bwMode="auto">
            <a:xfrm>
              <a:off x="4618037" y="1657350"/>
              <a:ext cx="279400" cy="300038"/>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2" name="Freeform 64">
              <a:extLst>
                <a:ext uri="{FF2B5EF4-FFF2-40B4-BE49-F238E27FC236}">
                  <a16:creationId xmlns:a16="http://schemas.microsoft.com/office/drawing/2014/main" id="{E815FD15-C997-4EEC-88F9-DB64425D6702}"/>
                </a:ext>
              </a:extLst>
            </p:cNvPr>
            <p:cNvSpPr>
              <a:spLocks/>
            </p:cNvSpPr>
            <p:nvPr/>
          </p:nvSpPr>
          <p:spPr bwMode="auto">
            <a:xfrm>
              <a:off x="2651125" y="5586413"/>
              <a:ext cx="84138" cy="38100"/>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3" name="Freeform 65">
              <a:extLst>
                <a:ext uri="{FF2B5EF4-FFF2-40B4-BE49-F238E27FC236}">
                  <a16:creationId xmlns:a16="http://schemas.microsoft.com/office/drawing/2014/main" id="{B1EF1D18-B02D-43AE-A236-A5712C485F3B}"/>
                </a:ext>
              </a:extLst>
            </p:cNvPr>
            <p:cNvSpPr>
              <a:spLocks/>
            </p:cNvSpPr>
            <p:nvPr/>
          </p:nvSpPr>
          <p:spPr bwMode="auto">
            <a:xfrm>
              <a:off x="2592387" y="3719513"/>
              <a:ext cx="84138" cy="122238"/>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4" name="Freeform 66">
              <a:extLst>
                <a:ext uri="{FF2B5EF4-FFF2-40B4-BE49-F238E27FC236}">
                  <a16:creationId xmlns:a16="http://schemas.microsoft.com/office/drawing/2014/main" id="{EF3F5EE4-7134-47EA-96FD-8A2F737B92D0}"/>
                </a:ext>
              </a:extLst>
            </p:cNvPr>
            <p:cNvSpPr>
              <a:spLocks/>
            </p:cNvSpPr>
            <p:nvPr/>
          </p:nvSpPr>
          <p:spPr bwMode="auto">
            <a:xfrm>
              <a:off x="4408487" y="2493962"/>
              <a:ext cx="26988" cy="52388"/>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5" name="Freeform 67">
              <a:extLst>
                <a:ext uri="{FF2B5EF4-FFF2-40B4-BE49-F238E27FC236}">
                  <a16:creationId xmlns:a16="http://schemas.microsoft.com/office/drawing/2014/main" id="{B72FE285-F8E5-448A-BEC0-2E6AA4F3CF4E}"/>
                </a:ext>
              </a:extLst>
            </p:cNvPr>
            <p:cNvSpPr>
              <a:spLocks/>
            </p:cNvSpPr>
            <p:nvPr/>
          </p:nvSpPr>
          <p:spPr bwMode="auto">
            <a:xfrm>
              <a:off x="4064000" y="2230437"/>
              <a:ext cx="323850" cy="284163"/>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6" name="Freeform 68">
              <a:extLst>
                <a:ext uri="{FF2B5EF4-FFF2-40B4-BE49-F238E27FC236}">
                  <a16:creationId xmlns:a16="http://schemas.microsoft.com/office/drawing/2014/main" id="{EDB0350C-AB9A-422E-A3A1-6DE7BD1A8B5E}"/>
                </a:ext>
              </a:extLst>
            </p:cNvPr>
            <p:cNvSpPr>
              <a:spLocks/>
            </p:cNvSpPr>
            <p:nvPr/>
          </p:nvSpPr>
          <p:spPr bwMode="auto">
            <a:xfrm>
              <a:off x="4438650" y="3832225"/>
              <a:ext cx="163513" cy="207963"/>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7" name="Freeform 69">
              <a:extLst>
                <a:ext uri="{FF2B5EF4-FFF2-40B4-BE49-F238E27FC236}">
                  <a16:creationId xmlns:a16="http://schemas.microsoft.com/office/drawing/2014/main" id="{E55E5AE6-2C23-4322-8AB5-8A63FB4FCA72}"/>
                </a:ext>
              </a:extLst>
            </p:cNvPr>
            <p:cNvSpPr>
              <a:spLocks/>
            </p:cNvSpPr>
            <p:nvPr/>
          </p:nvSpPr>
          <p:spPr bwMode="auto">
            <a:xfrm>
              <a:off x="3995737" y="2101850"/>
              <a:ext cx="47625" cy="41275"/>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8" name="Freeform 70">
              <a:extLst>
                <a:ext uri="{FF2B5EF4-FFF2-40B4-BE49-F238E27FC236}">
                  <a16:creationId xmlns:a16="http://schemas.microsoft.com/office/drawing/2014/main" id="{EC3C6F1B-0813-49FE-BD10-BA7677C8AE9A}"/>
                </a:ext>
              </a:extLst>
            </p:cNvPr>
            <p:cNvSpPr>
              <a:spLocks/>
            </p:cNvSpPr>
            <p:nvPr/>
          </p:nvSpPr>
          <p:spPr bwMode="auto">
            <a:xfrm>
              <a:off x="4033837" y="1995487"/>
              <a:ext cx="190500" cy="273050"/>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79" name="Freeform 71">
              <a:extLst>
                <a:ext uri="{FF2B5EF4-FFF2-40B4-BE49-F238E27FC236}">
                  <a16:creationId xmlns:a16="http://schemas.microsoft.com/office/drawing/2014/main" id="{0DDE9F44-63F2-4038-96ED-15638406BF5F}"/>
                </a:ext>
              </a:extLst>
            </p:cNvPr>
            <p:cNvSpPr>
              <a:spLocks/>
            </p:cNvSpPr>
            <p:nvPr/>
          </p:nvSpPr>
          <p:spPr bwMode="auto">
            <a:xfrm>
              <a:off x="5237162" y="2474912"/>
              <a:ext cx="190500" cy="82550"/>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0" name="Freeform 72">
              <a:extLst>
                <a:ext uri="{FF2B5EF4-FFF2-40B4-BE49-F238E27FC236}">
                  <a16:creationId xmlns:a16="http://schemas.microsoft.com/office/drawing/2014/main" id="{5286618B-85AC-4C51-9E54-B308F19480D1}"/>
                </a:ext>
              </a:extLst>
            </p:cNvPr>
            <p:cNvSpPr>
              <a:spLocks/>
            </p:cNvSpPr>
            <p:nvPr/>
          </p:nvSpPr>
          <p:spPr bwMode="auto">
            <a:xfrm>
              <a:off x="4087812" y="3543300"/>
              <a:ext cx="125413" cy="209550"/>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1" name="Freeform 73">
              <a:extLst>
                <a:ext uri="{FF2B5EF4-FFF2-40B4-BE49-F238E27FC236}">
                  <a16:creationId xmlns:a16="http://schemas.microsoft.com/office/drawing/2014/main" id="{4303441E-6F7F-47DE-A67F-2BB208D05A53}"/>
                </a:ext>
              </a:extLst>
            </p:cNvPr>
            <p:cNvSpPr>
              <a:spLocks/>
            </p:cNvSpPr>
            <p:nvPr/>
          </p:nvSpPr>
          <p:spPr bwMode="auto">
            <a:xfrm>
              <a:off x="3743325" y="3494087"/>
              <a:ext cx="211138" cy="174625"/>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2" name="Freeform 74">
              <a:extLst>
                <a:ext uri="{FF2B5EF4-FFF2-40B4-BE49-F238E27FC236}">
                  <a16:creationId xmlns:a16="http://schemas.microsoft.com/office/drawing/2014/main" id="{255AB992-8C82-480D-8312-B64DCC367115}"/>
                </a:ext>
              </a:extLst>
            </p:cNvPr>
            <p:cNvSpPr>
              <a:spLocks/>
            </p:cNvSpPr>
            <p:nvPr/>
          </p:nvSpPr>
          <p:spPr bwMode="auto">
            <a:xfrm>
              <a:off x="3694112" y="3451225"/>
              <a:ext cx="87313" cy="25400"/>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3" name="Freeform 75">
              <a:extLst>
                <a:ext uri="{FF2B5EF4-FFF2-40B4-BE49-F238E27FC236}">
                  <a16:creationId xmlns:a16="http://schemas.microsoft.com/office/drawing/2014/main" id="{F4B9B254-DCF9-435C-88E6-0BC64284C1E0}"/>
                </a:ext>
              </a:extLst>
            </p:cNvPr>
            <p:cNvSpPr>
              <a:spLocks/>
            </p:cNvSpPr>
            <p:nvPr/>
          </p:nvSpPr>
          <p:spPr bwMode="auto">
            <a:xfrm>
              <a:off x="3698875" y="3492500"/>
              <a:ext cx="85725" cy="52388"/>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4" name="Freeform 76">
              <a:extLst>
                <a:ext uri="{FF2B5EF4-FFF2-40B4-BE49-F238E27FC236}">
                  <a16:creationId xmlns:a16="http://schemas.microsoft.com/office/drawing/2014/main" id="{3970211D-E41A-49EF-B061-D20E42033F98}"/>
                </a:ext>
              </a:extLst>
            </p:cNvPr>
            <p:cNvSpPr>
              <a:spLocks/>
            </p:cNvSpPr>
            <p:nvPr/>
          </p:nvSpPr>
          <p:spPr bwMode="auto">
            <a:xfrm>
              <a:off x="4452937" y="3833813"/>
              <a:ext cx="58738" cy="41275"/>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5" name="Freeform 77">
              <a:extLst>
                <a:ext uri="{FF2B5EF4-FFF2-40B4-BE49-F238E27FC236}">
                  <a16:creationId xmlns:a16="http://schemas.microsoft.com/office/drawing/2014/main" id="{D8C2051F-7695-4FCC-AD2C-1F139A0B9663}"/>
                </a:ext>
              </a:extLst>
            </p:cNvPr>
            <p:cNvSpPr>
              <a:spLocks/>
            </p:cNvSpPr>
            <p:nvPr/>
          </p:nvSpPr>
          <p:spPr bwMode="auto">
            <a:xfrm>
              <a:off x="4827587" y="2732087"/>
              <a:ext cx="76200" cy="25400"/>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6" name="Freeform 78">
              <a:extLst>
                <a:ext uri="{FF2B5EF4-FFF2-40B4-BE49-F238E27FC236}">
                  <a16:creationId xmlns:a16="http://schemas.microsoft.com/office/drawing/2014/main" id="{BFDC62E3-31DD-4FEB-93DC-AB815271C0CC}"/>
                </a:ext>
              </a:extLst>
            </p:cNvPr>
            <p:cNvSpPr>
              <a:spLocks/>
            </p:cNvSpPr>
            <p:nvPr/>
          </p:nvSpPr>
          <p:spPr bwMode="auto">
            <a:xfrm>
              <a:off x="4724400" y="2532062"/>
              <a:ext cx="166688" cy="176213"/>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7" name="Freeform 79">
              <a:extLst>
                <a:ext uri="{FF2B5EF4-FFF2-40B4-BE49-F238E27FC236}">
                  <a16:creationId xmlns:a16="http://schemas.microsoft.com/office/drawing/2014/main" id="{9ECA0ADB-E2B9-49DF-9585-E1A673C0DC35}"/>
                </a:ext>
              </a:extLst>
            </p:cNvPr>
            <p:cNvSpPr>
              <a:spLocks/>
            </p:cNvSpPr>
            <p:nvPr/>
          </p:nvSpPr>
          <p:spPr bwMode="auto">
            <a:xfrm>
              <a:off x="2809875" y="1341437"/>
              <a:ext cx="1154113" cy="609600"/>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8" name="Freeform 80">
              <a:extLst>
                <a:ext uri="{FF2B5EF4-FFF2-40B4-BE49-F238E27FC236}">
                  <a16:creationId xmlns:a16="http://schemas.microsoft.com/office/drawing/2014/main" id="{D911B908-28CF-40A0-B27C-E262BDF069EE}"/>
                </a:ext>
              </a:extLst>
            </p:cNvPr>
            <p:cNvSpPr>
              <a:spLocks/>
            </p:cNvSpPr>
            <p:nvPr/>
          </p:nvSpPr>
          <p:spPr bwMode="auto">
            <a:xfrm>
              <a:off x="1516062" y="3321050"/>
              <a:ext cx="119063" cy="134938"/>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89" name="Freeform 81">
              <a:extLst>
                <a:ext uri="{FF2B5EF4-FFF2-40B4-BE49-F238E27FC236}">
                  <a16:creationId xmlns:a16="http://schemas.microsoft.com/office/drawing/2014/main" id="{23A468E9-FAC6-4906-8C96-B63087EF1A4B}"/>
                </a:ext>
              </a:extLst>
            </p:cNvPr>
            <p:cNvSpPr>
              <a:spLocks/>
            </p:cNvSpPr>
            <p:nvPr/>
          </p:nvSpPr>
          <p:spPr bwMode="auto">
            <a:xfrm>
              <a:off x="2393950" y="3633788"/>
              <a:ext cx="139700" cy="233363"/>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0" name="Freeform 82">
              <a:extLst>
                <a:ext uri="{FF2B5EF4-FFF2-40B4-BE49-F238E27FC236}">
                  <a16:creationId xmlns:a16="http://schemas.microsoft.com/office/drawing/2014/main" id="{7CDC6947-D4E0-4720-993A-020F9A070550}"/>
                </a:ext>
              </a:extLst>
            </p:cNvPr>
            <p:cNvSpPr>
              <a:spLocks/>
            </p:cNvSpPr>
            <p:nvPr/>
          </p:nvSpPr>
          <p:spPr bwMode="auto">
            <a:xfrm>
              <a:off x="1598612" y="3381375"/>
              <a:ext cx="180975" cy="100013"/>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1" name="Freeform 83">
              <a:extLst>
                <a:ext uri="{FF2B5EF4-FFF2-40B4-BE49-F238E27FC236}">
                  <a16:creationId xmlns:a16="http://schemas.microsoft.com/office/drawing/2014/main" id="{B2EC5E1E-20F5-4E3C-A763-D6EAD38FA7E5}"/>
                </a:ext>
              </a:extLst>
            </p:cNvPr>
            <p:cNvSpPr>
              <a:spLocks/>
            </p:cNvSpPr>
            <p:nvPr/>
          </p:nvSpPr>
          <p:spPr bwMode="auto">
            <a:xfrm>
              <a:off x="4538662" y="2379662"/>
              <a:ext cx="149225" cy="130175"/>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2" name="Freeform 84">
              <a:extLst>
                <a:ext uri="{FF2B5EF4-FFF2-40B4-BE49-F238E27FC236}">
                  <a16:creationId xmlns:a16="http://schemas.microsoft.com/office/drawing/2014/main" id="{DCFA01E0-3264-4668-B458-19937274943B}"/>
                </a:ext>
              </a:extLst>
            </p:cNvPr>
            <p:cNvSpPr>
              <a:spLocks/>
            </p:cNvSpPr>
            <p:nvPr/>
          </p:nvSpPr>
          <p:spPr bwMode="auto">
            <a:xfrm>
              <a:off x="2041525" y="3252787"/>
              <a:ext cx="85725" cy="61913"/>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3" name="Freeform 85">
              <a:extLst>
                <a:ext uri="{FF2B5EF4-FFF2-40B4-BE49-F238E27FC236}">
                  <a16:creationId xmlns:a16="http://schemas.microsoft.com/office/drawing/2014/main" id="{0A7C81B7-754F-435B-B77A-FDE048992103}"/>
                </a:ext>
              </a:extLst>
            </p:cNvPr>
            <p:cNvSpPr>
              <a:spLocks/>
            </p:cNvSpPr>
            <p:nvPr/>
          </p:nvSpPr>
          <p:spPr bwMode="auto">
            <a:xfrm>
              <a:off x="4600575" y="2311400"/>
              <a:ext cx="165100" cy="92075"/>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4" name="Freeform 86">
              <a:extLst>
                <a:ext uri="{FF2B5EF4-FFF2-40B4-BE49-F238E27FC236}">
                  <a16:creationId xmlns:a16="http://schemas.microsoft.com/office/drawing/2014/main" id="{C1F644C2-1682-4FE8-930B-4A4190B681CE}"/>
                </a:ext>
              </a:extLst>
            </p:cNvPr>
            <p:cNvSpPr>
              <a:spLocks noEditPoints="1"/>
            </p:cNvSpPr>
            <p:nvPr/>
          </p:nvSpPr>
          <p:spPr bwMode="auto">
            <a:xfrm>
              <a:off x="6958012" y="3729038"/>
              <a:ext cx="1335088" cy="522288"/>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5" name="Freeform 87">
              <a:extLst>
                <a:ext uri="{FF2B5EF4-FFF2-40B4-BE49-F238E27FC236}">
                  <a16:creationId xmlns:a16="http://schemas.microsoft.com/office/drawing/2014/main" id="{A7F2BFF5-B2E0-40E3-8C16-1031C91E13E9}"/>
                </a:ext>
              </a:extLst>
            </p:cNvPr>
            <p:cNvSpPr>
              <a:spLocks/>
            </p:cNvSpPr>
            <p:nvPr/>
          </p:nvSpPr>
          <p:spPr bwMode="auto">
            <a:xfrm>
              <a:off x="6121400" y="2738437"/>
              <a:ext cx="800100" cy="908050"/>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6" name="Freeform 88">
              <a:extLst>
                <a:ext uri="{FF2B5EF4-FFF2-40B4-BE49-F238E27FC236}">
                  <a16:creationId xmlns:a16="http://schemas.microsoft.com/office/drawing/2014/main" id="{147B93E8-4A5D-47F7-B7DC-6C9F83AC9C4F}"/>
                </a:ext>
              </a:extLst>
            </p:cNvPr>
            <p:cNvSpPr>
              <a:spLocks/>
            </p:cNvSpPr>
            <p:nvPr/>
          </p:nvSpPr>
          <p:spPr bwMode="auto">
            <a:xfrm>
              <a:off x="3932237" y="2103437"/>
              <a:ext cx="100013" cy="109538"/>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7" name="Freeform 89">
              <a:extLst>
                <a:ext uri="{FF2B5EF4-FFF2-40B4-BE49-F238E27FC236}">
                  <a16:creationId xmlns:a16="http://schemas.microsoft.com/office/drawing/2014/main" id="{AAEB2A4B-6929-4497-9363-EC7F9AD830EB}"/>
                </a:ext>
              </a:extLst>
            </p:cNvPr>
            <p:cNvSpPr>
              <a:spLocks/>
            </p:cNvSpPr>
            <p:nvPr/>
          </p:nvSpPr>
          <p:spPr bwMode="auto">
            <a:xfrm>
              <a:off x="5370512" y="2600325"/>
              <a:ext cx="598488" cy="481013"/>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8" name="Freeform 90">
              <a:extLst>
                <a:ext uri="{FF2B5EF4-FFF2-40B4-BE49-F238E27FC236}">
                  <a16:creationId xmlns:a16="http://schemas.microsoft.com/office/drawing/2014/main" id="{CDF76E87-D3CE-4E81-9402-65E69F6015DC}"/>
                </a:ext>
              </a:extLst>
            </p:cNvPr>
            <p:cNvSpPr>
              <a:spLocks/>
            </p:cNvSpPr>
            <p:nvPr/>
          </p:nvSpPr>
          <p:spPr bwMode="auto">
            <a:xfrm>
              <a:off x="5254625" y="2676525"/>
              <a:ext cx="285750" cy="273050"/>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99" name="Freeform 91">
              <a:extLst>
                <a:ext uri="{FF2B5EF4-FFF2-40B4-BE49-F238E27FC236}">
                  <a16:creationId xmlns:a16="http://schemas.microsoft.com/office/drawing/2014/main" id="{AB415D7E-E9D6-442B-9E44-CA1E7ED66829}"/>
                </a:ext>
              </a:extLst>
            </p:cNvPr>
            <p:cNvSpPr>
              <a:spLocks/>
            </p:cNvSpPr>
            <p:nvPr/>
          </p:nvSpPr>
          <p:spPr bwMode="auto">
            <a:xfrm>
              <a:off x="3646487" y="1758950"/>
              <a:ext cx="234950" cy="88900"/>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0" name="Freeform 92">
              <a:extLst>
                <a:ext uri="{FF2B5EF4-FFF2-40B4-BE49-F238E27FC236}">
                  <a16:creationId xmlns:a16="http://schemas.microsoft.com/office/drawing/2014/main" id="{6C43AA1C-B587-46C5-8D6A-B61689A9F144}"/>
                </a:ext>
              </a:extLst>
            </p:cNvPr>
            <p:cNvSpPr>
              <a:spLocks/>
            </p:cNvSpPr>
            <p:nvPr/>
          </p:nvSpPr>
          <p:spPr bwMode="auto">
            <a:xfrm>
              <a:off x="5135562" y="2811462"/>
              <a:ext cx="38100" cy="125413"/>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1" name="Freeform 93">
              <a:extLst>
                <a:ext uri="{FF2B5EF4-FFF2-40B4-BE49-F238E27FC236}">
                  <a16:creationId xmlns:a16="http://schemas.microsoft.com/office/drawing/2014/main" id="{0636B084-FA41-4A4B-AC6F-5FB00F1BE243}"/>
                </a:ext>
              </a:extLst>
            </p:cNvPr>
            <p:cNvSpPr>
              <a:spLocks/>
            </p:cNvSpPr>
            <p:nvPr/>
          </p:nvSpPr>
          <p:spPr bwMode="auto">
            <a:xfrm>
              <a:off x="4519612" y="2649537"/>
              <a:ext cx="82550" cy="52388"/>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2" name="Freeform 94">
              <a:extLst>
                <a:ext uri="{FF2B5EF4-FFF2-40B4-BE49-F238E27FC236}">
                  <a16:creationId xmlns:a16="http://schemas.microsoft.com/office/drawing/2014/main" id="{F0B1A741-0866-4970-98F0-B35C6040E07E}"/>
                </a:ext>
              </a:extLst>
            </p:cNvPr>
            <p:cNvSpPr>
              <a:spLocks/>
            </p:cNvSpPr>
            <p:nvPr/>
          </p:nvSpPr>
          <p:spPr bwMode="auto">
            <a:xfrm>
              <a:off x="4400550" y="2551112"/>
              <a:ext cx="44450" cy="76200"/>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3" name="Freeform 95">
              <a:extLst>
                <a:ext uri="{FF2B5EF4-FFF2-40B4-BE49-F238E27FC236}">
                  <a16:creationId xmlns:a16="http://schemas.microsoft.com/office/drawing/2014/main" id="{6654AAE8-5633-482D-BF03-29C6DF33A16D}"/>
                </a:ext>
              </a:extLst>
            </p:cNvPr>
            <p:cNvSpPr>
              <a:spLocks/>
            </p:cNvSpPr>
            <p:nvPr/>
          </p:nvSpPr>
          <p:spPr bwMode="auto">
            <a:xfrm>
              <a:off x="4359275" y="2360612"/>
              <a:ext cx="319088" cy="298450"/>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4" name="Freeform 96">
              <a:extLst>
                <a:ext uri="{FF2B5EF4-FFF2-40B4-BE49-F238E27FC236}">
                  <a16:creationId xmlns:a16="http://schemas.microsoft.com/office/drawing/2014/main" id="{379C1A9C-6059-4462-84D8-C10315CCF089}"/>
                </a:ext>
              </a:extLst>
            </p:cNvPr>
            <p:cNvSpPr>
              <a:spLocks/>
            </p:cNvSpPr>
            <p:nvPr/>
          </p:nvSpPr>
          <p:spPr bwMode="auto">
            <a:xfrm>
              <a:off x="1930400" y="3298825"/>
              <a:ext cx="60325" cy="26988"/>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5" name="Freeform 97">
              <a:extLst>
                <a:ext uri="{FF2B5EF4-FFF2-40B4-BE49-F238E27FC236}">
                  <a16:creationId xmlns:a16="http://schemas.microsoft.com/office/drawing/2014/main" id="{AD0D34AD-F6AC-43D3-8A45-3AB45BB3B0F5}"/>
                </a:ext>
              </a:extLst>
            </p:cNvPr>
            <p:cNvSpPr>
              <a:spLocks/>
            </p:cNvSpPr>
            <p:nvPr/>
          </p:nvSpPr>
          <p:spPr bwMode="auto">
            <a:xfrm>
              <a:off x="5159375" y="2808287"/>
              <a:ext cx="111125" cy="138113"/>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6" name="Freeform 98">
              <a:extLst>
                <a:ext uri="{FF2B5EF4-FFF2-40B4-BE49-F238E27FC236}">
                  <a16:creationId xmlns:a16="http://schemas.microsoft.com/office/drawing/2014/main" id="{699A5931-844B-424B-8E25-ABCE0CDFD626}"/>
                </a:ext>
              </a:extLst>
            </p:cNvPr>
            <p:cNvSpPr>
              <a:spLocks/>
            </p:cNvSpPr>
            <p:nvPr/>
          </p:nvSpPr>
          <p:spPr bwMode="auto">
            <a:xfrm>
              <a:off x="7839075" y="2776537"/>
              <a:ext cx="60325" cy="53975"/>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7" name="Freeform 99">
              <a:extLst>
                <a:ext uri="{FF2B5EF4-FFF2-40B4-BE49-F238E27FC236}">
                  <a16:creationId xmlns:a16="http://schemas.microsoft.com/office/drawing/2014/main" id="{FCAABCCE-142C-44E6-A71D-B0BEDA2DFEC9}"/>
                </a:ext>
              </a:extLst>
            </p:cNvPr>
            <p:cNvSpPr>
              <a:spLocks/>
            </p:cNvSpPr>
            <p:nvPr/>
          </p:nvSpPr>
          <p:spPr bwMode="auto">
            <a:xfrm>
              <a:off x="7759700" y="2546350"/>
              <a:ext cx="276225" cy="339725"/>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8" name="Freeform 100">
              <a:extLst>
                <a:ext uri="{FF2B5EF4-FFF2-40B4-BE49-F238E27FC236}">
                  <a16:creationId xmlns:a16="http://schemas.microsoft.com/office/drawing/2014/main" id="{C9CB0609-EF0A-4FA0-9929-CE6A7A296440}"/>
                </a:ext>
              </a:extLst>
            </p:cNvPr>
            <p:cNvSpPr>
              <a:spLocks/>
            </p:cNvSpPr>
            <p:nvPr/>
          </p:nvSpPr>
          <p:spPr bwMode="auto">
            <a:xfrm>
              <a:off x="7885112" y="2409825"/>
              <a:ext cx="142875" cy="130175"/>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9" name="Freeform 101">
              <a:extLst>
                <a:ext uri="{FF2B5EF4-FFF2-40B4-BE49-F238E27FC236}">
                  <a16:creationId xmlns:a16="http://schemas.microsoft.com/office/drawing/2014/main" id="{1505579E-B1F6-4A30-B368-DBFB983630DC}"/>
                </a:ext>
              </a:extLst>
            </p:cNvPr>
            <p:cNvSpPr>
              <a:spLocks/>
            </p:cNvSpPr>
            <p:nvPr/>
          </p:nvSpPr>
          <p:spPr bwMode="auto">
            <a:xfrm>
              <a:off x="5372100" y="2095500"/>
              <a:ext cx="1035050" cy="474663"/>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0" name="Freeform 102">
              <a:extLst>
                <a:ext uri="{FF2B5EF4-FFF2-40B4-BE49-F238E27FC236}">
                  <a16:creationId xmlns:a16="http://schemas.microsoft.com/office/drawing/2014/main" id="{BA76B431-69C9-492D-90E1-AA60340AC1AA}"/>
                </a:ext>
              </a:extLst>
            </p:cNvPr>
            <p:cNvSpPr>
              <a:spLocks/>
            </p:cNvSpPr>
            <p:nvPr/>
          </p:nvSpPr>
          <p:spPr bwMode="auto">
            <a:xfrm>
              <a:off x="5170487" y="3727450"/>
              <a:ext cx="231775" cy="336550"/>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1" name="Freeform 103">
              <a:extLst>
                <a:ext uri="{FF2B5EF4-FFF2-40B4-BE49-F238E27FC236}">
                  <a16:creationId xmlns:a16="http://schemas.microsoft.com/office/drawing/2014/main" id="{03DB7AF1-AC86-47E0-AC4B-20DAA6D0A3BB}"/>
                </a:ext>
              </a:extLst>
            </p:cNvPr>
            <p:cNvSpPr>
              <a:spLocks/>
            </p:cNvSpPr>
            <p:nvPr/>
          </p:nvSpPr>
          <p:spPr bwMode="auto">
            <a:xfrm>
              <a:off x="6049962" y="2484437"/>
              <a:ext cx="263525" cy="130175"/>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2" name="Freeform 104">
              <a:extLst>
                <a:ext uri="{FF2B5EF4-FFF2-40B4-BE49-F238E27FC236}">
                  <a16:creationId xmlns:a16="http://schemas.microsoft.com/office/drawing/2014/main" id="{4CDFE2D7-86C7-4E45-9CF4-4589426D9351}"/>
                </a:ext>
              </a:extLst>
            </p:cNvPr>
            <p:cNvSpPr>
              <a:spLocks/>
            </p:cNvSpPr>
            <p:nvPr/>
          </p:nvSpPr>
          <p:spPr bwMode="auto">
            <a:xfrm>
              <a:off x="7143750" y="3429000"/>
              <a:ext cx="153988" cy="134938"/>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3" name="Freeform 105">
              <a:extLst>
                <a:ext uri="{FF2B5EF4-FFF2-40B4-BE49-F238E27FC236}">
                  <a16:creationId xmlns:a16="http://schemas.microsoft.com/office/drawing/2014/main" id="{A447A747-E25A-4D65-B695-D3FD78A93EEC}"/>
                </a:ext>
              </a:extLst>
            </p:cNvPr>
            <p:cNvSpPr>
              <a:spLocks/>
            </p:cNvSpPr>
            <p:nvPr/>
          </p:nvSpPr>
          <p:spPr bwMode="auto">
            <a:xfrm>
              <a:off x="7607300" y="2636837"/>
              <a:ext cx="122238" cy="138113"/>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4" name="Freeform 106">
              <a:extLst>
                <a:ext uri="{FF2B5EF4-FFF2-40B4-BE49-F238E27FC236}">
                  <a16:creationId xmlns:a16="http://schemas.microsoft.com/office/drawing/2014/main" id="{4ADC41C0-F37A-403B-81B8-2A1B56792B3C}"/>
                </a:ext>
              </a:extLst>
            </p:cNvPr>
            <p:cNvSpPr>
              <a:spLocks/>
            </p:cNvSpPr>
            <p:nvPr/>
          </p:nvSpPr>
          <p:spPr bwMode="auto">
            <a:xfrm>
              <a:off x="4714875" y="2484437"/>
              <a:ext cx="44450" cy="46038"/>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5" name="Freeform 107">
              <a:extLst>
                <a:ext uri="{FF2B5EF4-FFF2-40B4-BE49-F238E27FC236}">
                  <a16:creationId xmlns:a16="http://schemas.microsoft.com/office/drawing/2014/main" id="{3A31D171-177F-4114-AB50-6C3893BFF365}"/>
                </a:ext>
              </a:extLst>
            </p:cNvPr>
            <p:cNvSpPr>
              <a:spLocks/>
            </p:cNvSpPr>
            <p:nvPr/>
          </p:nvSpPr>
          <p:spPr bwMode="auto">
            <a:xfrm>
              <a:off x="5487987" y="2917825"/>
              <a:ext cx="53975" cy="50800"/>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6" name="Freeform 108">
              <a:extLst>
                <a:ext uri="{FF2B5EF4-FFF2-40B4-BE49-F238E27FC236}">
                  <a16:creationId xmlns:a16="http://schemas.microsoft.com/office/drawing/2014/main" id="{D79AB63B-99E7-4DA7-9FD3-70B5613934BE}"/>
                </a:ext>
              </a:extLst>
            </p:cNvPr>
            <p:cNvSpPr>
              <a:spLocks/>
            </p:cNvSpPr>
            <p:nvPr/>
          </p:nvSpPr>
          <p:spPr bwMode="auto">
            <a:xfrm>
              <a:off x="7048500" y="3168650"/>
              <a:ext cx="239713" cy="282575"/>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7" name="Freeform 109">
              <a:extLst>
                <a:ext uri="{FF2B5EF4-FFF2-40B4-BE49-F238E27FC236}">
                  <a16:creationId xmlns:a16="http://schemas.microsoft.com/office/drawing/2014/main" id="{134724B7-5169-47E1-930E-57E2890D4F74}"/>
                </a:ext>
              </a:extLst>
            </p:cNvPr>
            <p:cNvSpPr>
              <a:spLocks/>
            </p:cNvSpPr>
            <p:nvPr/>
          </p:nvSpPr>
          <p:spPr bwMode="auto">
            <a:xfrm>
              <a:off x="5153025" y="2767012"/>
              <a:ext cx="38100" cy="50800"/>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8" name="Freeform 110">
              <a:extLst>
                <a:ext uri="{FF2B5EF4-FFF2-40B4-BE49-F238E27FC236}">
                  <a16:creationId xmlns:a16="http://schemas.microsoft.com/office/drawing/2014/main" id="{D19AB520-FEBE-4A4F-AFDC-F72DAB56D937}"/>
                </a:ext>
              </a:extLst>
            </p:cNvPr>
            <p:cNvSpPr>
              <a:spLocks/>
            </p:cNvSpPr>
            <p:nvPr/>
          </p:nvSpPr>
          <p:spPr bwMode="auto">
            <a:xfrm>
              <a:off x="3849687" y="3627438"/>
              <a:ext cx="112713" cy="138113"/>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19" name="Freeform 111">
              <a:extLst>
                <a:ext uri="{FF2B5EF4-FFF2-40B4-BE49-F238E27FC236}">
                  <a16:creationId xmlns:a16="http://schemas.microsoft.com/office/drawing/2014/main" id="{F865EAE0-4042-4447-8F31-99B561691DE1}"/>
                </a:ext>
              </a:extLst>
            </p:cNvPr>
            <p:cNvSpPr>
              <a:spLocks/>
            </p:cNvSpPr>
            <p:nvPr/>
          </p:nvSpPr>
          <p:spPr bwMode="auto">
            <a:xfrm>
              <a:off x="4445000" y="2816225"/>
              <a:ext cx="454025" cy="447675"/>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0" name="Freeform 112">
              <a:extLst>
                <a:ext uri="{FF2B5EF4-FFF2-40B4-BE49-F238E27FC236}">
                  <a16:creationId xmlns:a16="http://schemas.microsoft.com/office/drawing/2014/main" id="{AD17C916-5B65-4A0D-B519-EADC69F31DB8}"/>
                </a:ext>
              </a:extLst>
            </p:cNvPr>
            <p:cNvSpPr>
              <a:spLocks/>
            </p:cNvSpPr>
            <p:nvPr/>
          </p:nvSpPr>
          <p:spPr bwMode="auto">
            <a:xfrm>
              <a:off x="6500812" y="3584575"/>
              <a:ext cx="61913" cy="127000"/>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1" name="Freeform 113">
              <a:extLst>
                <a:ext uri="{FF2B5EF4-FFF2-40B4-BE49-F238E27FC236}">
                  <a16:creationId xmlns:a16="http://schemas.microsoft.com/office/drawing/2014/main" id="{F1290205-C0C5-4109-BB2C-ED71B22B31B4}"/>
                </a:ext>
              </a:extLst>
            </p:cNvPr>
            <p:cNvSpPr>
              <a:spLocks/>
            </p:cNvSpPr>
            <p:nvPr/>
          </p:nvSpPr>
          <p:spPr bwMode="auto">
            <a:xfrm>
              <a:off x="4937125" y="4854575"/>
              <a:ext cx="66675" cy="65088"/>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2" name="Freeform 114">
              <a:extLst>
                <a:ext uri="{FF2B5EF4-FFF2-40B4-BE49-F238E27FC236}">
                  <a16:creationId xmlns:a16="http://schemas.microsoft.com/office/drawing/2014/main" id="{9DC86C89-1AFF-4AEA-BE24-294A3246CD9C}"/>
                </a:ext>
              </a:extLst>
            </p:cNvPr>
            <p:cNvSpPr>
              <a:spLocks/>
            </p:cNvSpPr>
            <p:nvPr/>
          </p:nvSpPr>
          <p:spPr bwMode="auto">
            <a:xfrm>
              <a:off x="4691062" y="2065337"/>
              <a:ext cx="139700" cy="76200"/>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3" name="Freeform 115">
              <a:extLst>
                <a:ext uri="{FF2B5EF4-FFF2-40B4-BE49-F238E27FC236}">
                  <a16:creationId xmlns:a16="http://schemas.microsoft.com/office/drawing/2014/main" id="{3A8410AA-66BD-415C-BD7E-07284DC334FE}"/>
                </a:ext>
              </a:extLst>
            </p:cNvPr>
            <p:cNvSpPr>
              <a:spLocks/>
            </p:cNvSpPr>
            <p:nvPr/>
          </p:nvSpPr>
          <p:spPr bwMode="auto">
            <a:xfrm>
              <a:off x="4325937" y="2262187"/>
              <a:ext cx="14288" cy="22225"/>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4" name="Freeform 116">
              <a:extLst>
                <a:ext uri="{FF2B5EF4-FFF2-40B4-BE49-F238E27FC236}">
                  <a16:creationId xmlns:a16="http://schemas.microsoft.com/office/drawing/2014/main" id="{11A29D80-8FAE-484E-A953-096AE4FDD65F}"/>
                </a:ext>
              </a:extLst>
            </p:cNvPr>
            <p:cNvSpPr>
              <a:spLocks/>
            </p:cNvSpPr>
            <p:nvPr/>
          </p:nvSpPr>
          <p:spPr bwMode="auto">
            <a:xfrm>
              <a:off x="4689475" y="2014537"/>
              <a:ext cx="173038" cy="74613"/>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5" name="Freeform 117">
              <a:extLst>
                <a:ext uri="{FF2B5EF4-FFF2-40B4-BE49-F238E27FC236}">
                  <a16:creationId xmlns:a16="http://schemas.microsoft.com/office/drawing/2014/main" id="{6C6BF8D5-E1BB-4806-8D34-15BF7F623518}"/>
                </a:ext>
              </a:extLst>
            </p:cNvPr>
            <p:cNvSpPr>
              <a:spLocks/>
            </p:cNvSpPr>
            <p:nvPr/>
          </p:nvSpPr>
          <p:spPr bwMode="auto">
            <a:xfrm>
              <a:off x="3695700" y="2730500"/>
              <a:ext cx="455613" cy="471488"/>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6" name="Freeform 118">
              <a:extLst>
                <a:ext uri="{FF2B5EF4-FFF2-40B4-BE49-F238E27FC236}">
                  <a16:creationId xmlns:a16="http://schemas.microsoft.com/office/drawing/2014/main" id="{67680FCD-0D70-48EC-AC80-2DCA73F58F51}"/>
                </a:ext>
              </a:extLst>
            </p:cNvPr>
            <p:cNvSpPr>
              <a:spLocks/>
            </p:cNvSpPr>
            <p:nvPr/>
          </p:nvSpPr>
          <p:spPr bwMode="auto">
            <a:xfrm>
              <a:off x="4865687" y="2316162"/>
              <a:ext cx="95250" cy="96838"/>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7" name="Freeform 119">
              <a:extLst>
                <a:ext uri="{FF2B5EF4-FFF2-40B4-BE49-F238E27FC236}">
                  <a16:creationId xmlns:a16="http://schemas.microsoft.com/office/drawing/2014/main" id="{0D527A7D-AF03-49C6-9766-7E886FCADFEC}"/>
                </a:ext>
              </a:extLst>
            </p:cNvPr>
            <p:cNvSpPr>
              <a:spLocks/>
            </p:cNvSpPr>
            <p:nvPr/>
          </p:nvSpPr>
          <p:spPr bwMode="auto">
            <a:xfrm>
              <a:off x="5416550" y="4306888"/>
              <a:ext cx="223838" cy="446088"/>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8" name="Freeform 120">
              <a:extLst>
                <a:ext uri="{FF2B5EF4-FFF2-40B4-BE49-F238E27FC236}">
                  <a16:creationId xmlns:a16="http://schemas.microsoft.com/office/drawing/2014/main" id="{0F442F01-8B05-45B2-83A8-4648A0443973}"/>
                </a:ext>
              </a:extLst>
            </p:cNvPr>
            <p:cNvSpPr>
              <a:spLocks/>
            </p:cNvSpPr>
            <p:nvPr/>
          </p:nvSpPr>
          <p:spPr bwMode="auto">
            <a:xfrm>
              <a:off x="935037" y="2830512"/>
              <a:ext cx="765175" cy="598488"/>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9" name="Freeform 121">
              <a:extLst>
                <a:ext uri="{FF2B5EF4-FFF2-40B4-BE49-F238E27FC236}">
                  <a16:creationId xmlns:a16="http://schemas.microsoft.com/office/drawing/2014/main" id="{E6B3C57F-54E4-4F49-B4CD-301FDB8F2041}"/>
                </a:ext>
              </a:extLst>
            </p:cNvPr>
            <p:cNvSpPr>
              <a:spLocks/>
            </p:cNvSpPr>
            <p:nvPr/>
          </p:nvSpPr>
          <p:spPr bwMode="auto">
            <a:xfrm>
              <a:off x="4727575" y="2516187"/>
              <a:ext cx="66675" cy="47625"/>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0" name="Freeform 122">
              <a:extLst>
                <a:ext uri="{FF2B5EF4-FFF2-40B4-BE49-F238E27FC236}">
                  <a16:creationId xmlns:a16="http://schemas.microsoft.com/office/drawing/2014/main" id="{BC92B390-E69E-4229-8DB7-F9C80D1D51BE}"/>
                </a:ext>
              </a:extLst>
            </p:cNvPr>
            <p:cNvSpPr>
              <a:spLocks/>
            </p:cNvSpPr>
            <p:nvPr/>
          </p:nvSpPr>
          <p:spPr bwMode="auto">
            <a:xfrm>
              <a:off x="3830637" y="3086100"/>
              <a:ext cx="474663" cy="490538"/>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1" name="Freeform 123">
              <a:extLst>
                <a:ext uri="{FF2B5EF4-FFF2-40B4-BE49-F238E27FC236}">
                  <a16:creationId xmlns:a16="http://schemas.microsoft.com/office/drawing/2014/main" id="{46836EDD-E43D-427D-824E-A2698FA35A19}"/>
                </a:ext>
              </a:extLst>
            </p:cNvPr>
            <p:cNvSpPr>
              <a:spLocks/>
            </p:cNvSpPr>
            <p:nvPr/>
          </p:nvSpPr>
          <p:spPr bwMode="auto">
            <a:xfrm>
              <a:off x="6819900" y="2974975"/>
              <a:ext cx="254000" cy="606425"/>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2" name="Freeform 124">
              <a:extLst>
                <a:ext uri="{FF2B5EF4-FFF2-40B4-BE49-F238E27FC236}">
                  <a16:creationId xmlns:a16="http://schemas.microsoft.com/office/drawing/2014/main" id="{B82635CB-4953-4D7F-8DAD-1C6836D4AD4D}"/>
                </a:ext>
              </a:extLst>
            </p:cNvPr>
            <p:cNvSpPr>
              <a:spLocks/>
            </p:cNvSpPr>
            <p:nvPr/>
          </p:nvSpPr>
          <p:spPr bwMode="auto">
            <a:xfrm>
              <a:off x="4672012" y="2476500"/>
              <a:ext cx="49213" cy="53975"/>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3" name="Freeform 125">
              <a:extLst>
                <a:ext uri="{FF2B5EF4-FFF2-40B4-BE49-F238E27FC236}">
                  <a16:creationId xmlns:a16="http://schemas.microsoft.com/office/drawing/2014/main" id="{DE81AFF4-60EA-4E1A-A487-7972659D8E64}"/>
                </a:ext>
              </a:extLst>
            </p:cNvPr>
            <p:cNvSpPr>
              <a:spLocks/>
            </p:cNvSpPr>
            <p:nvPr/>
          </p:nvSpPr>
          <p:spPr bwMode="auto">
            <a:xfrm>
              <a:off x="6416675" y="2201862"/>
              <a:ext cx="865188" cy="338138"/>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4" name="Freeform 126">
              <a:extLst>
                <a:ext uri="{FF2B5EF4-FFF2-40B4-BE49-F238E27FC236}">
                  <a16:creationId xmlns:a16="http://schemas.microsoft.com/office/drawing/2014/main" id="{E915FB02-D60B-4872-B490-5B6A61FCFA32}"/>
                </a:ext>
              </a:extLst>
            </p:cNvPr>
            <p:cNvSpPr>
              <a:spLocks/>
            </p:cNvSpPr>
            <p:nvPr/>
          </p:nvSpPr>
          <p:spPr bwMode="auto">
            <a:xfrm>
              <a:off x="5054600" y="4249738"/>
              <a:ext cx="306388" cy="541338"/>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5" name="Freeform 127">
              <a:extLst>
                <a:ext uri="{FF2B5EF4-FFF2-40B4-BE49-F238E27FC236}">
                  <a16:creationId xmlns:a16="http://schemas.microsoft.com/office/drawing/2014/main" id="{87BC0A68-20F1-4D53-B8B0-40324F7DD018}"/>
                </a:ext>
              </a:extLst>
            </p:cNvPr>
            <p:cNvSpPr>
              <a:spLocks/>
            </p:cNvSpPr>
            <p:nvPr/>
          </p:nvSpPr>
          <p:spPr bwMode="auto">
            <a:xfrm>
              <a:off x="3694112" y="3005137"/>
              <a:ext cx="347663" cy="422275"/>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6" name="Freeform 128">
              <a:extLst>
                <a:ext uri="{FF2B5EF4-FFF2-40B4-BE49-F238E27FC236}">
                  <a16:creationId xmlns:a16="http://schemas.microsoft.com/office/drawing/2014/main" id="{27EC5D17-BDB7-4551-88BE-56CF456C5D1D}"/>
                </a:ext>
              </a:extLst>
            </p:cNvPr>
            <p:cNvSpPr>
              <a:spLocks/>
            </p:cNvSpPr>
            <p:nvPr/>
          </p:nvSpPr>
          <p:spPr bwMode="auto">
            <a:xfrm>
              <a:off x="5127625" y="4213225"/>
              <a:ext cx="85725" cy="249238"/>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7" name="Freeform 129">
              <a:extLst>
                <a:ext uri="{FF2B5EF4-FFF2-40B4-BE49-F238E27FC236}">
                  <a16:creationId xmlns:a16="http://schemas.microsoft.com/office/drawing/2014/main" id="{3B0D2459-12AE-416C-B4EB-C83E583FF4D8}"/>
                </a:ext>
              </a:extLst>
            </p:cNvPr>
            <p:cNvSpPr>
              <a:spLocks noEditPoints="1"/>
            </p:cNvSpPr>
            <p:nvPr/>
          </p:nvSpPr>
          <p:spPr bwMode="auto">
            <a:xfrm>
              <a:off x="7096125" y="3681413"/>
              <a:ext cx="557213" cy="201613"/>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8" name="Freeform 130">
              <a:extLst>
                <a:ext uri="{FF2B5EF4-FFF2-40B4-BE49-F238E27FC236}">
                  <a16:creationId xmlns:a16="http://schemas.microsoft.com/office/drawing/2014/main" id="{DC03DAD4-BEBB-4F79-8E81-206F0CF2AD18}"/>
                </a:ext>
              </a:extLst>
            </p:cNvPr>
            <p:cNvSpPr>
              <a:spLocks/>
            </p:cNvSpPr>
            <p:nvPr/>
          </p:nvSpPr>
          <p:spPr bwMode="auto">
            <a:xfrm>
              <a:off x="4519612" y="4467225"/>
              <a:ext cx="384175" cy="400050"/>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9" name="Freeform 131">
              <a:extLst>
                <a:ext uri="{FF2B5EF4-FFF2-40B4-BE49-F238E27FC236}">
                  <a16:creationId xmlns:a16="http://schemas.microsoft.com/office/drawing/2014/main" id="{88F7B6A7-F338-474A-8378-4BF340F6628B}"/>
                </a:ext>
              </a:extLst>
            </p:cNvPr>
            <p:cNvSpPr>
              <a:spLocks/>
            </p:cNvSpPr>
            <p:nvPr/>
          </p:nvSpPr>
          <p:spPr bwMode="auto">
            <a:xfrm>
              <a:off x="8882062" y="4572000"/>
              <a:ext cx="68263" cy="76200"/>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0" name="Freeform 132">
              <a:extLst>
                <a:ext uri="{FF2B5EF4-FFF2-40B4-BE49-F238E27FC236}">
                  <a16:creationId xmlns:a16="http://schemas.microsoft.com/office/drawing/2014/main" id="{F4409282-1CA6-46BB-B940-AD891FD8AC8B}"/>
                </a:ext>
              </a:extLst>
            </p:cNvPr>
            <p:cNvSpPr>
              <a:spLocks/>
            </p:cNvSpPr>
            <p:nvPr/>
          </p:nvSpPr>
          <p:spPr bwMode="auto">
            <a:xfrm>
              <a:off x="4191000" y="3135312"/>
              <a:ext cx="446088" cy="388938"/>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1" name="Freeform 133">
              <a:extLst>
                <a:ext uri="{FF2B5EF4-FFF2-40B4-BE49-F238E27FC236}">
                  <a16:creationId xmlns:a16="http://schemas.microsoft.com/office/drawing/2014/main" id="{298D2C4E-9D50-4CC9-9E2F-5D14937678DF}"/>
                </a:ext>
              </a:extLst>
            </p:cNvPr>
            <p:cNvSpPr>
              <a:spLocks/>
            </p:cNvSpPr>
            <p:nvPr/>
          </p:nvSpPr>
          <p:spPr bwMode="auto">
            <a:xfrm>
              <a:off x="4260850" y="3451225"/>
              <a:ext cx="342900" cy="317500"/>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2" name="Freeform 134">
              <a:extLst>
                <a:ext uri="{FF2B5EF4-FFF2-40B4-BE49-F238E27FC236}">
                  <a16:creationId xmlns:a16="http://schemas.microsoft.com/office/drawing/2014/main" id="{0711A0D1-6189-4B72-A09F-4B7D48F82053}"/>
                </a:ext>
              </a:extLst>
            </p:cNvPr>
            <p:cNvSpPr>
              <a:spLocks/>
            </p:cNvSpPr>
            <p:nvPr/>
          </p:nvSpPr>
          <p:spPr bwMode="auto">
            <a:xfrm>
              <a:off x="1643062" y="3413125"/>
              <a:ext cx="136525" cy="142875"/>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3" name="Freeform 135">
              <a:extLst>
                <a:ext uri="{FF2B5EF4-FFF2-40B4-BE49-F238E27FC236}">
                  <a16:creationId xmlns:a16="http://schemas.microsoft.com/office/drawing/2014/main" id="{099A4A3D-0DB1-400B-B4F2-8BA944E4C0BC}"/>
                </a:ext>
              </a:extLst>
            </p:cNvPr>
            <p:cNvSpPr>
              <a:spLocks/>
            </p:cNvSpPr>
            <p:nvPr/>
          </p:nvSpPr>
          <p:spPr bwMode="auto">
            <a:xfrm>
              <a:off x="4265612" y="2155825"/>
              <a:ext cx="92075" cy="85725"/>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4" name="Freeform 136">
              <a:extLst>
                <a:ext uri="{FF2B5EF4-FFF2-40B4-BE49-F238E27FC236}">
                  <a16:creationId xmlns:a16="http://schemas.microsoft.com/office/drawing/2014/main" id="{701E42B4-D363-4383-BD74-7A666B364677}"/>
                </a:ext>
              </a:extLst>
            </p:cNvPr>
            <p:cNvSpPr>
              <a:spLocks/>
            </p:cNvSpPr>
            <p:nvPr/>
          </p:nvSpPr>
          <p:spPr bwMode="auto">
            <a:xfrm>
              <a:off x="4295775" y="1628775"/>
              <a:ext cx="539750" cy="382588"/>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5" name="Freeform 137">
              <a:extLst>
                <a:ext uri="{FF2B5EF4-FFF2-40B4-BE49-F238E27FC236}">
                  <a16:creationId xmlns:a16="http://schemas.microsoft.com/office/drawing/2014/main" id="{CAC838DD-14A6-4219-ABA4-0752F68371D7}"/>
                </a:ext>
              </a:extLst>
            </p:cNvPr>
            <p:cNvSpPr>
              <a:spLocks/>
            </p:cNvSpPr>
            <p:nvPr/>
          </p:nvSpPr>
          <p:spPr bwMode="auto">
            <a:xfrm>
              <a:off x="4570412" y="1447800"/>
              <a:ext cx="76200" cy="23813"/>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6" name="Freeform 138">
              <a:extLst>
                <a:ext uri="{FF2B5EF4-FFF2-40B4-BE49-F238E27FC236}">
                  <a16:creationId xmlns:a16="http://schemas.microsoft.com/office/drawing/2014/main" id="{4BD3991E-B791-440B-8835-6CB72850A94E}"/>
                </a:ext>
              </a:extLst>
            </p:cNvPr>
            <p:cNvSpPr>
              <a:spLocks/>
            </p:cNvSpPr>
            <p:nvPr/>
          </p:nvSpPr>
          <p:spPr bwMode="auto">
            <a:xfrm>
              <a:off x="4373562" y="1412875"/>
              <a:ext cx="206375" cy="74613"/>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7" name="Freeform 139">
              <a:extLst>
                <a:ext uri="{FF2B5EF4-FFF2-40B4-BE49-F238E27FC236}">
                  <a16:creationId xmlns:a16="http://schemas.microsoft.com/office/drawing/2014/main" id="{2931F808-BF0D-4FF2-8C0A-7C0B6D0CFB7D}"/>
                </a:ext>
              </a:extLst>
            </p:cNvPr>
            <p:cNvSpPr>
              <a:spLocks/>
            </p:cNvSpPr>
            <p:nvPr/>
          </p:nvSpPr>
          <p:spPr bwMode="auto">
            <a:xfrm>
              <a:off x="4495800" y="1400175"/>
              <a:ext cx="184150" cy="26988"/>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8" name="Freeform 140">
              <a:extLst>
                <a:ext uri="{FF2B5EF4-FFF2-40B4-BE49-F238E27FC236}">
                  <a16:creationId xmlns:a16="http://schemas.microsoft.com/office/drawing/2014/main" id="{9EA1B12C-185B-4087-BB4A-96B34EBB1383}"/>
                </a:ext>
              </a:extLst>
            </p:cNvPr>
            <p:cNvSpPr>
              <a:spLocks/>
            </p:cNvSpPr>
            <p:nvPr/>
          </p:nvSpPr>
          <p:spPr bwMode="auto">
            <a:xfrm>
              <a:off x="6429375" y="2906712"/>
              <a:ext cx="241300" cy="131763"/>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9" name="Freeform 141">
              <a:extLst>
                <a:ext uri="{FF2B5EF4-FFF2-40B4-BE49-F238E27FC236}">
                  <a16:creationId xmlns:a16="http://schemas.microsoft.com/office/drawing/2014/main" id="{83E4E2AD-34ED-4DD6-9043-2F47EBDE0694}"/>
                </a:ext>
              </a:extLst>
            </p:cNvPr>
            <p:cNvSpPr>
              <a:spLocks noEditPoints="1"/>
            </p:cNvSpPr>
            <p:nvPr/>
          </p:nvSpPr>
          <p:spPr bwMode="auto">
            <a:xfrm>
              <a:off x="8512175" y="5045075"/>
              <a:ext cx="517525" cy="398463"/>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0" name="Freeform 142">
              <a:extLst>
                <a:ext uri="{FF2B5EF4-FFF2-40B4-BE49-F238E27FC236}">
                  <a16:creationId xmlns:a16="http://schemas.microsoft.com/office/drawing/2014/main" id="{99B3E96E-996F-4400-9D61-92F853EA515A}"/>
                </a:ext>
              </a:extLst>
            </p:cNvPr>
            <p:cNvSpPr>
              <a:spLocks/>
            </p:cNvSpPr>
            <p:nvPr/>
          </p:nvSpPr>
          <p:spPr bwMode="auto">
            <a:xfrm>
              <a:off x="5675312" y="3087687"/>
              <a:ext cx="212725" cy="273050"/>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1" name="Freeform 143">
              <a:extLst>
                <a:ext uri="{FF2B5EF4-FFF2-40B4-BE49-F238E27FC236}">
                  <a16:creationId xmlns:a16="http://schemas.microsoft.com/office/drawing/2014/main" id="{D79A9EB2-9237-46A2-8EC2-15AD692692CC}"/>
                </a:ext>
              </a:extLst>
            </p:cNvPr>
            <p:cNvSpPr>
              <a:spLocks/>
            </p:cNvSpPr>
            <p:nvPr/>
          </p:nvSpPr>
          <p:spPr bwMode="auto">
            <a:xfrm>
              <a:off x="5884862" y="2686050"/>
              <a:ext cx="430213" cy="441325"/>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2" name="Freeform 144">
              <a:extLst>
                <a:ext uri="{FF2B5EF4-FFF2-40B4-BE49-F238E27FC236}">
                  <a16:creationId xmlns:a16="http://schemas.microsoft.com/office/drawing/2014/main" id="{380D0DD0-8646-4B69-88DD-DEABBE544E3A}"/>
                </a:ext>
              </a:extLst>
            </p:cNvPr>
            <p:cNvSpPr>
              <a:spLocks/>
            </p:cNvSpPr>
            <p:nvPr/>
          </p:nvSpPr>
          <p:spPr bwMode="auto">
            <a:xfrm>
              <a:off x="1768475" y="3592513"/>
              <a:ext cx="166688" cy="77788"/>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3" name="Freeform 145">
              <a:extLst>
                <a:ext uri="{FF2B5EF4-FFF2-40B4-BE49-F238E27FC236}">
                  <a16:creationId xmlns:a16="http://schemas.microsoft.com/office/drawing/2014/main" id="{C9EAD5F0-2138-4C0F-827A-4BD7E4CF9F86}"/>
                </a:ext>
              </a:extLst>
            </p:cNvPr>
            <p:cNvSpPr>
              <a:spLocks/>
            </p:cNvSpPr>
            <p:nvPr/>
          </p:nvSpPr>
          <p:spPr bwMode="auto">
            <a:xfrm>
              <a:off x="1809750" y="3911600"/>
              <a:ext cx="384175" cy="603250"/>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4" name="Freeform 146">
              <a:extLst>
                <a:ext uri="{FF2B5EF4-FFF2-40B4-BE49-F238E27FC236}">
                  <a16:creationId xmlns:a16="http://schemas.microsoft.com/office/drawing/2014/main" id="{66C0DC68-02A9-4067-9928-786840E0E91E}"/>
                </a:ext>
              </a:extLst>
            </p:cNvPr>
            <p:cNvSpPr>
              <a:spLocks noEditPoints="1"/>
            </p:cNvSpPr>
            <p:nvPr/>
          </p:nvSpPr>
          <p:spPr bwMode="auto">
            <a:xfrm>
              <a:off x="7589837" y="3298825"/>
              <a:ext cx="274638" cy="425450"/>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5" name="Freeform 147">
              <a:extLst>
                <a:ext uri="{FF2B5EF4-FFF2-40B4-BE49-F238E27FC236}">
                  <a16:creationId xmlns:a16="http://schemas.microsoft.com/office/drawing/2014/main" id="{FD7FD144-DDEF-4BA9-8EB5-CFCEF27C39C6}"/>
                </a:ext>
              </a:extLst>
            </p:cNvPr>
            <p:cNvSpPr>
              <a:spLocks/>
            </p:cNvSpPr>
            <p:nvPr/>
          </p:nvSpPr>
          <p:spPr bwMode="auto">
            <a:xfrm>
              <a:off x="8683625" y="4075113"/>
              <a:ext cx="41275" cy="61913"/>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6" name="Freeform 148">
              <a:extLst>
                <a:ext uri="{FF2B5EF4-FFF2-40B4-BE49-F238E27FC236}">
                  <a16:creationId xmlns:a16="http://schemas.microsoft.com/office/drawing/2014/main" id="{F4A9B746-09FF-4F65-9EC0-0AE476398C7A}"/>
                </a:ext>
              </a:extLst>
            </p:cNvPr>
            <p:cNvSpPr>
              <a:spLocks/>
            </p:cNvSpPr>
            <p:nvPr/>
          </p:nvSpPr>
          <p:spPr bwMode="auto">
            <a:xfrm>
              <a:off x="8502650" y="4046538"/>
              <a:ext cx="119063" cy="71438"/>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7" name="Freeform 149">
              <a:extLst>
                <a:ext uri="{FF2B5EF4-FFF2-40B4-BE49-F238E27FC236}">
                  <a16:creationId xmlns:a16="http://schemas.microsoft.com/office/drawing/2014/main" id="{D02E5D80-15F0-42E3-86A2-C13B8037623C}"/>
                </a:ext>
              </a:extLst>
            </p:cNvPr>
            <p:cNvSpPr>
              <a:spLocks/>
            </p:cNvSpPr>
            <p:nvPr/>
          </p:nvSpPr>
          <p:spPr bwMode="auto">
            <a:xfrm>
              <a:off x="8281987" y="3994150"/>
              <a:ext cx="279400" cy="266700"/>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8" name="Freeform 150">
              <a:extLst>
                <a:ext uri="{FF2B5EF4-FFF2-40B4-BE49-F238E27FC236}">
                  <a16:creationId xmlns:a16="http://schemas.microsoft.com/office/drawing/2014/main" id="{031ACDF7-A796-43B5-9A0B-3E351B5B9AAE}"/>
                </a:ext>
              </a:extLst>
            </p:cNvPr>
            <p:cNvSpPr>
              <a:spLocks/>
            </p:cNvSpPr>
            <p:nvPr/>
          </p:nvSpPr>
          <p:spPr bwMode="auto">
            <a:xfrm>
              <a:off x="8575675" y="3990975"/>
              <a:ext cx="69850" cy="74613"/>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9" name="Freeform 151">
              <a:extLst>
                <a:ext uri="{FF2B5EF4-FFF2-40B4-BE49-F238E27FC236}">
                  <a16:creationId xmlns:a16="http://schemas.microsoft.com/office/drawing/2014/main" id="{91D0873A-C34C-44E2-8F64-242408D93BAF}"/>
                </a:ext>
              </a:extLst>
            </p:cNvPr>
            <p:cNvSpPr>
              <a:spLocks/>
            </p:cNvSpPr>
            <p:nvPr/>
          </p:nvSpPr>
          <p:spPr bwMode="auto">
            <a:xfrm>
              <a:off x="4530725" y="2112962"/>
              <a:ext cx="257175" cy="185738"/>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0" name="Freeform 152">
              <a:extLst>
                <a:ext uri="{FF2B5EF4-FFF2-40B4-BE49-F238E27FC236}">
                  <a16:creationId xmlns:a16="http://schemas.microsoft.com/office/drawing/2014/main" id="{A9FE91B7-FC08-4225-A404-E1DBB67A7F51}"/>
                </a:ext>
              </a:extLst>
            </p:cNvPr>
            <p:cNvSpPr>
              <a:spLocks/>
            </p:cNvSpPr>
            <p:nvPr/>
          </p:nvSpPr>
          <p:spPr bwMode="auto">
            <a:xfrm>
              <a:off x="2249487" y="3298825"/>
              <a:ext cx="47625" cy="17463"/>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1" name="Freeform 153">
              <a:extLst>
                <a:ext uri="{FF2B5EF4-FFF2-40B4-BE49-F238E27FC236}">
                  <a16:creationId xmlns:a16="http://schemas.microsoft.com/office/drawing/2014/main" id="{01D93D1B-2F40-40C2-AA78-E513497C3EE9}"/>
                </a:ext>
              </a:extLst>
            </p:cNvPr>
            <p:cNvSpPr>
              <a:spLocks/>
            </p:cNvSpPr>
            <p:nvPr/>
          </p:nvSpPr>
          <p:spPr bwMode="auto">
            <a:xfrm>
              <a:off x="7521575" y="2493962"/>
              <a:ext cx="134938" cy="174625"/>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2" name="Freeform 154">
              <a:extLst>
                <a:ext uri="{FF2B5EF4-FFF2-40B4-BE49-F238E27FC236}">
                  <a16:creationId xmlns:a16="http://schemas.microsoft.com/office/drawing/2014/main" id="{60269B3E-5CA9-4F0A-8C87-06BF87FD39B1}"/>
                </a:ext>
              </a:extLst>
            </p:cNvPr>
            <p:cNvSpPr>
              <a:spLocks/>
            </p:cNvSpPr>
            <p:nvPr/>
          </p:nvSpPr>
          <p:spPr bwMode="auto">
            <a:xfrm>
              <a:off x="3924300" y="2516187"/>
              <a:ext cx="87313" cy="179388"/>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3" name="Freeform 155">
              <a:extLst>
                <a:ext uri="{FF2B5EF4-FFF2-40B4-BE49-F238E27FC236}">
                  <a16:creationId xmlns:a16="http://schemas.microsoft.com/office/drawing/2014/main" id="{21AA8E9E-86F6-4688-8230-5DDAE8E45690}"/>
                </a:ext>
              </a:extLst>
            </p:cNvPr>
            <p:cNvSpPr>
              <a:spLocks/>
            </p:cNvSpPr>
            <p:nvPr/>
          </p:nvSpPr>
          <p:spPr bwMode="auto">
            <a:xfrm>
              <a:off x="2393950" y="4546600"/>
              <a:ext cx="247650" cy="271463"/>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4" name="Freeform 156">
              <a:extLst>
                <a:ext uri="{FF2B5EF4-FFF2-40B4-BE49-F238E27FC236}">
                  <a16:creationId xmlns:a16="http://schemas.microsoft.com/office/drawing/2014/main" id="{B6213E80-30DB-4DB8-982D-A3180AA26F62}"/>
                </a:ext>
              </a:extLst>
            </p:cNvPr>
            <p:cNvSpPr>
              <a:spLocks/>
            </p:cNvSpPr>
            <p:nvPr/>
          </p:nvSpPr>
          <p:spPr bwMode="auto">
            <a:xfrm>
              <a:off x="5153025" y="2836862"/>
              <a:ext cx="17463" cy="38100"/>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5" name="Freeform 157">
              <a:extLst>
                <a:ext uri="{FF2B5EF4-FFF2-40B4-BE49-F238E27FC236}">
                  <a16:creationId xmlns:a16="http://schemas.microsoft.com/office/drawing/2014/main" id="{5F2B9E0B-E13E-4383-8495-230A22FA80D6}"/>
                </a:ext>
              </a:extLst>
            </p:cNvPr>
            <p:cNvSpPr>
              <a:spLocks/>
            </p:cNvSpPr>
            <p:nvPr/>
          </p:nvSpPr>
          <p:spPr bwMode="auto">
            <a:xfrm>
              <a:off x="5618162" y="3048000"/>
              <a:ext cx="26988" cy="50800"/>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6" name="Freeform 158">
              <a:extLst>
                <a:ext uri="{FF2B5EF4-FFF2-40B4-BE49-F238E27FC236}">
                  <a16:creationId xmlns:a16="http://schemas.microsoft.com/office/drawing/2014/main" id="{FF83AFBC-3391-4FF8-8898-83D30DC69B6F}"/>
                </a:ext>
              </a:extLst>
            </p:cNvPr>
            <p:cNvSpPr>
              <a:spLocks/>
            </p:cNvSpPr>
            <p:nvPr/>
          </p:nvSpPr>
          <p:spPr bwMode="auto">
            <a:xfrm>
              <a:off x="4706937" y="2324100"/>
              <a:ext cx="250825" cy="147638"/>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7" name="Freeform 159">
              <a:extLst>
                <a:ext uri="{FF2B5EF4-FFF2-40B4-BE49-F238E27FC236}">
                  <a16:creationId xmlns:a16="http://schemas.microsoft.com/office/drawing/2014/main" id="{6AE3FA5B-2F06-47F1-927F-B6C01D2EB3AD}"/>
                </a:ext>
              </a:extLst>
            </p:cNvPr>
            <p:cNvSpPr>
              <a:spLocks/>
            </p:cNvSpPr>
            <p:nvPr/>
          </p:nvSpPr>
          <p:spPr bwMode="auto">
            <a:xfrm>
              <a:off x="7673975" y="2127250"/>
              <a:ext cx="238125" cy="269875"/>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8" name="Freeform 160">
              <a:extLst>
                <a:ext uri="{FF2B5EF4-FFF2-40B4-BE49-F238E27FC236}">
                  <a16:creationId xmlns:a16="http://schemas.microsoft.com/office/drawing/2014/main" id="{5F790965-7A56-4FDC-823A-F877D9E6480E}"/>
                </a:ext>
              </a:extLst>
            </p:cNvPr>
            <p:cNvSpPr>
              <a:spLocks/>
            </p:cNvSpPr>
            <p:nvPr/>
          </p:nvSpPr>
          <p:spPr bwMode="auto">
            <a:xfrm>
              <a:off x="4664075" y="2101850"/>
              <a:ext cx="76200" cy="26988"/>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9" name="Freeform 161">
              <a:extLst>
                <a:ext uri="{FF2B5EF4-FFF2-40B4-BE49-F238E27FC236}">
                  <a16:creationId xmlns:a16="http://schemas.microsoft.com/office/drawing/2014/main" id="{4675F6E4-F968-4A84-ADC3-1921BE801A68}"/>
                </a:ext>
              </a:extLst>
            </p:cNvPr>
            <p:cNvSpPr>
              <a:spLocks/>
            </p:cNvSpPr>
            <p:nvPr/>
          </p:nvSpPr>
          <p:spPr bwMode="auto">
            <a:xfrm>
              <a:off x="6980237" y="1558925"/>
              <a:ext cx="80963" cy="17463"/>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0" name="Freeform 162">
              <a:extLst>
                <a:ext uri="{FF2B5EF4-FFF2-40B4-BE49-F238E27FC236}">
                  <a16:creationId xmlns:a16="http://schemas.microsoft.com/office/drawing/2014/main" id="{CC4EAEA8-A09D-4CCF-9B0F-A8D5205FCE23}"/>
                </a:ext>
              </a:extLst>
            </p:cNvPr>
            <p:cNvSpPr>
              <a:spLocks/>
            </p:cNvSpPr>
            <p:nvPr/>
          </p:nvSpPr>
          <p:spPr bwMode="auto">
            <a:xfrm>
              <a:off x="7024687" y="1517650"/>
              <a:ext cx="101600" cy="20638"/>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1" name="Freeform 163">
              <a:extLst>
                <a:ext uri="{FF2B5EF4-FFF2-40B4-BE49-F238E27FC236}">
                  <a16:creationId xmlns:a16="http://schemas.microsoft.com/office/drawing/2014/main" id="{924C06BD-3953-4447-9DC2-9109D7BC6B87}"/>
                </a:ext>
              </a:extLst>
            </p:cNvPr>
            <p:cNvSpPr>
              <a:spLocks/>
            </p:cNvSpPr>
            <p:nvPr/>
          </p:nvSpPr>
          <p:spPr bwMode="auto">
            <a:xfrm>
              <a:off x="6835775" y="1501775"/>
              <a:ext cx="176213" cy="38100"/>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2" name="Freeform 164">
              <a:extLst>
                <a:ext uri="{FF2B5EF4-FFF2-40B4-BE49-F238E27FC236}">
                  <a16:creationId xmlns:a16="http://schemas.microsoft.com/office/drawing/2014/main" id="{2BEA35A9-0A1F-4E01-A3E8-18097BDCA7AD}"/>
                </a:ext>
              </a:extLst>
            </p:cNvPr>
            <p:cNvSpPr>
              <a:spLocks/>
            </p:cNvSpPr>
            <p:nvPr/>
          </p:nvSpPr>
          <p:spPr bwMode="auto">
            <a:xfrm>
              <a:off x="5230812" y="1482725"/>
              <a:ext cx="268288" cy="160338"/>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3" name="Freeform 165">
              <a:extLst>
                <a:ext uri="{FF2B5EF4-FFF2-40B4-BE49-F238E27FC236}">
                  <a16:creationId xmlns:a16="http://schemas.microsoft.com/office/drawing/2014/main" id="{0A0BE71F-5BCB-4FB4-81DE-1D22B915C7A7}"/>
                </a:ext>
              </a:extLst>
            </p:cNvPr>
            <p:cNvSpPr>
              <a:spLocks/>
            </p:cNvSpPr>
            <p:nvPr/>
          </p:nvSpPr>
          <p:spPr bwMode="auto">
            <a:xfrm>
              <a:off x="6043612" y="1427162"/>
              <a:ext cx="98425" cy="33338"/>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4" name="Freeform 166">
              <a:extLst>
                <a:ext uri="{FF2B5EF4-FFF2-40B4-BE49-F238E27FC236}">
                  <a16:creationId xmlns:a16="http://schemas.microsoft.com/office/drawing/2014/main" id="{1F6D5637-2531-44CC-BA14-02BF842B0789}"/>
                </a:ext>
              </a:extLst>
            </p:cNvPr>
            <p:cNvSpPr>
              <a:spLocks/>
            </p:cNvSpPr>
            <p:nvPr/>
          </p:nvSpPr>
          <p:spPr bwMode="auto">
            <a:xfrm>
              <a:off x="4989512" y="1393825"/>
              <a:ext cx="119063" cy="19050"/>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5" name="Freeform 167">
              <a:extLst>
                <a:ext uri="{FF2B5EF4-FFF2-40B4-BE49-F238E27FC236}">
                  <a16:creationId xmlns:a16="http://schemas.microsoft.com/office/drawing/2014/main" id="{EB7D436B-60A1-4DEA-8D36-EEE4034657F9}"/>
                </a:ext>
              </a:extLst>
            </p:cNvPr>
            <p:cNvSpPr>
              <a:spLocks/>
            </p:cNvSpPr>
            <p:nvPr/>
          </p:nvSpPr>
          <p:spPr bwMode="auto">
            <a:xfrm>
              <a:off x="5830887" y="1387475"/>
              <a:ext cx="198438" cy="53975"/>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6" name="Freeform 168">
              <a:extLst>
                <a:ext uri="{FF2B5EF4-FFF2-40B4-BE49-F238E27FC236}">
                  <a16:creationId xmlns:a16="http://schemas.microsoft.com/office/drawing/2014/main" id="{088B645E-B818-4363-BC5B-0A9E6DF7751C}"/>
                </a:ext>
              </a:extLst>
            </p:cNvPr>
            <p:cNvSpPr>
              <a:spLocks/>
            </p:cNvSpPr>
            <p:nvPr/>
          </p:nvSpPr>
          <p:spPr bwMode="auto">
            <a:xfrm>
              <a:off x="5029200" y="3946525"/>
              <a:ext cx="52388" cy="58738"/>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7" name="Freeform 169">
              <a:extLst>
                <a:ext uri="{FF2B5EF4-FFF2-40B4-BE49-F238E27FC236}">
                  <a16:creationId xmlns:a16="http://schemas.microsoft.com/office/drawing/2014/main" id="{F76EA654-2FC8-4A93-9A4D-5D81C2CE4071}"/>
                </a:ext>
              </a:extLst>
            </p:cNvPr>
            <p:cNvSpPr>
              <a:spLocks/>
            </p:cNvSpPr>
            <p:nvPr/>
          </p:nvSpPr>
          <p:spPr bwMode="auto">
            <a:xfrm>
              <a:off x="3694112" y="2997200"/>
              <a:ext cx="244475" cy="219075"/>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8" name="Freeform 170">
              <a:extLst>
                <a:ext uri="{FF2B5EF4-FFF2-40B4-BE49-F238E27FC236}">
                  <a16:creationId xmlns:a16="http://schemas.microsoft.com/office/drawing/2014/main" id="{3B4F2B44-8801-4001-8B3A-05109D14E0A1}"/>
                </a:ext>
              </a:extLst>
            </p:cNvPr>
            <p:cNvSpPr>
              <a:spLocks/>
            </p:cNvSpPr>
            <p:nvPr/>
          </p:nvSpPr>
          <p:spPr bwMode="auto">
            <a:xfrm>
              <a:off x="5156200" y="2849562"/>
              <a:ext cx="614363" cy="520700"/>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9" name="Freeform 171">
              <a:extLst>
                <a:ext uri="{FF2B5EF4-FFF2-40B4-BE49-F238E27FC236}">
                  <a16:creationId xmlns:a16="http://schemas.microsoft.com/office/drawing/2014/main" id="{E7D526BE-6A48-4470-851A-A9D5E28B6DE9}"/>
                </a:ext>
              </a:extLst>
            </p:cNvPr>
            <p:cNvSpPr>
              <a:spLocks/>
            </p:cNvSpPr>
            <p:nvPr/>
          </p:nvSpPr>
          <p:spPr bwMode="auto">
            <a:xfrm>
              <a:off x="4818062" y="3182937"/>
              <a:ext cx="468313" cy="441325"/>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0" name="Freeform 172">
              <a:extLst>
                <a:ext uri="{FF2B5EF4-FFF2-40B4-BE49-F238E27FC236}">
                  <a16:creationId xmlns:a16="http://schemas.microsoft.com/office/drawing/2014/main" id="{F1759D52-FDE5-453A-B3A6-FFCB35BF5E45}"/>
                </a:ext>
              </a:extLst>
            </p:cNvPr>
            <p:cNvSpPr>
              <a:spLocks/>
            </p:cNvSpPr>
            <p:nvPr/>
          </p:nvSpPr>
          <p:spPr bwMode="auto">
            <a:xfrm>
              <a:off x="4876800" y="3505200"/>
              <a:ext cx="333375" cy="288925"/>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1" name="Freeform 173">
              <a:extLst>
                <a:ext uri="{FF2B5EF4-FFF2-40B4-BE49-F238E27FC236}">
                  <a16:creationId xmlns:a16="http://schemas.microsoft.com/office/drawing/2014/main" id="{EC8FF6F0-9A93-486B-808D-9FDF045D183B}"/>
                </a:ext>
              </a:extLst>
            </p:cNvPr>
            <p:cNvSpPr>
              <a:spLocks/>
            </p:cNvSpPr>
            <p:nvPr/>
          </p:nvSpPr>
          <p:spPr bwMode="auto">
            <a:xfrm>
              <a:off x="3671887" y="3362325"/>
              <a:ext cx="177800" cy="139700"/>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2" name="Freeform 174">
              <a:extLst>
                <a:ext uri="{FF2B5EF4-FFF2-40B4-BE49-F238E27FC236}">
                  <a16:creationId xmlns:a16="http://schemas.microsoft.com/office/drawing/2014/main" id="{394408DB-0B39-4133-A759-EC2E66D5C903}"/>
                </a:ext>
              </a:extLst>
            </p:cNvPr>
            <p:cNvSpPr>
              <a:spLocks/>
            </p:cNvSpPr>
            <p:nvPr/>
          </p:nvSpPr>
          <p:spPr bwMode="auto">
            <a:xfrm>
              <a:off x="8866187" y="4246563"/>
              <a:ext cx="28575" cy="19050"/>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3" name="Freeform 175">
              <a:extLst>
                <a:ext uri="{FF2B5EF4-FFF2-40B4-BE49-F238E27FC236}">
                  <a16:creationId xmlns:a16="http://schemas.microsoft.com/office/drawing/2014/main" id="{F6B3EFE0-FD46-464B-9FB7-BE5E39C0BA1A}"/>
                </a:ext>
              </a:extLst>
            </p:cNvPr>
            <p:cNvSpPr>
              <a:spLocks/>
            </p:cNvSpPr>
            <p:nvPr/>
          </p:nvSpPr>
          <p:spPr bwMode="auto">
            <a:xfrm>
              <a:off x="8820150" y="4214813"/>
              <a:ext cx="34925" cy="20638"/>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4" name="Freeform 176">
              <a:extLst>
                <a:ext uri="{FF2B5EF4-FFF2-40B4-BE49-F238E27FC236}">
                  <a16:creationId xmlns:a16="http://schemas.microsoft.com/office/drawing/2014/main" id="{8FD5E28C-2587-4EB4-A4AB-94B766D88C97}"/>
                </a:ext>
              </a:extLst>
            </p:cNvPr>
            <p:cNvSpPr>
              <a:spLocks/>
            </p:cNvSpPr>
            <p:nvPr/>
          </p:nvSpPr>
          <p:spPr bwMode="auto">
            <a:xfrm>
              <a:off x="8851900" y="4183063"/>
              <a:ext cx="26988" cy="49213"/>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5" name="Freeform 177">
              <a:extLst>
                <a:ext uri="{FF2B5EF4-FFF2-40B4-BE49-F238E27FC236}">
                  <a16:creationId xmlns:a16="http://schemas.microsoft.com/office/drawing/2014/main" id="{824AE1F1-FE73-4010-B007-9FFD1E8ABAB9}"/>
                </a:ext>
              </a:extLst>
            </p:cNvPr>
            <p:cNvSpPr>
              <a:spLocks/>
            </p:cNvSpPr>
            <p:nvPr/>
          </p:nvSpPr>
          <p:spPr bwMode="auto">
            <a:xfrm>
              <a:off x="8786812" y="4151313"/>
              <a:ext cx="46038" cy="39688"/>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6" name="Freeform 178">
              <a:extLst>
                <a:ext uri="{FF2B5EF4-FFF2-40B4-BE49-F238E27FC236}">
                  <a16:creationId xmlns:a16="http://schemas.microsoft.com/office/drawing/2014/main" id="{6FF27FC3-DFF9-48CE-9460-C7AEB5FCF456}"/>
                </a:ext>
              </a:extLst>
            </p:cNvPr>
            <p:cNvSpPr>
              <a:spLocks/>
            </p:cNvSpPr>
            <p:nvPr/>
          </p:nvSpPr>
          <p:spPr bwMode="auto">
            <a:xfrm>
              <a:off x="8737600" y="4125913"/>
              <a:ext cx="28575" cy="26988"/>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7" name="Freeform 179">
              <a:extLst>
                <a:ext uri="{FF2B5EF4-FFF2-40B4-BE49-F238E27FC236}">
                  <a16:creationId xmlns:a16="http://schemas.microsoft.com/office/drawing/2014/main" id="{0209A334-3C1D-4D1C-86BE-9BAF17258B32}"/>
                </a:ext>
              </a:extLst>
            </p:cNvPr>
            <p:cNvSpPr>
              <a:spLocks/>
            </p:cNvSpPr>
            <p:nvPr/>
          </p:nvSpPr>
          <p:spPr bwMode="auto">
            <a:xfrm>
              <a:off x="3797300" y="3578225"/>
              <a:ext cx="87313" cy="107950"/>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8" name="Freeform 180">
              <a:extLst>
                <a:ext uri="{FF2B5EF4-FFF2-40B4-BE49-F238E27FC236}">
                  <a16:creationId xmlns:a16="http://schemas.microsoft.com/office/drawing/2014/main" id="{45B8A5D7-A1DF-45ED-B4BB-6CEDB5348CEB}"/>
                </a:ext>
              </a:extLst>
            </p:cNvPr>
            <p:cNvSpPr>
              <a:spLocks/>
            </p:cNvSpPr>
            <p:nvPr/>
          </p:nvSpPr>
          <p:spPr bwMode="auto">
            <a:xfrm>
              <a:off x="1574800" y="3433762"/>
              <a:ext cx="69850" cy="41275"/>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9" name="Freeform 181">
              <a:extLst>
                <a:ext uri="{FF2B5EF4-FFF2-40B4-BE49-F238E27FC236}">
                  <a16:creationId xmlns:a16="http://schemas.microsoft.com/office/drawing/2014/main" id="{34121B53-4B6E-4E71-A99E-AD7FA7A322E4}"/>
                </a:ext>
              </a:extLst>
            </p:cNvPr>
            <p:cNvSpPr>
              <a:spLocks/>
            </p:cNvSpPr>
            <p:nvPr/>
          </p:nvSpPr>
          <p:spPr bwMode="auto">
            <a:xfrm>
              <a:off x="5418137" y="3530600"/>
              <a:ext cx="185738" cy="114300"/>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0" name="Freeform 182">
              <a:extLst>
                <a:ext uri="{FF2B5EF4-FFF2-40B4-BE49-F238E27FC236}">
                  <a16:creationId xmlns:a16="http://schemas.microsoft.com/office/drawing/2014/main" id="{686A209A-2F20-476A-BEBE-FD600D77D84E}"/>
                </a:ext>
              </a:extLst>
            </p:cNvPr>
            <p:cNvSpPr>
              <a:spLocks/>
            </p:cNvSpPr>
            <p:nvPr/>
          </p:nvSpPr>
          <p:spPr bwMode="auto">
            <a:xfrm>
              <a:off x="5376862" y="3513137"/>
              <a:ext cx="287338" cy="450850"/>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1" name="Freeform 183">
              <a:extLst>
                <a:ext uri="{FF2B5EF4-FFF2-40B4-BE49-F238E27FC236}">
                  <a16:creationId xmlns:a16="http://schemas.microsoft.com/office/drawing/2014/main" id="{C7BAD51F-6BBE-4193-88A7-269938D2410A}"/>
                </a:ext>
              </a:extLst>
            </p:cNvPr>
            <p:cNvSpPr>
              <a:spLocks/>
            </p:cNvSpPr>
            <p:nvPr/>
          </p:nvSpPr>
          <p:spPr bwMode="auto">
            <a:xfrm>
              <a:off x="4672012" y="2390775"/>
              <a:ext cx="117475" cy="127000"/>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2" name="Freeform 184">
              <a:extLst>
                <a:ext uri="{FF2B5EF4-FFF2-40B4-BE49-F238E27FC236}">
                  <a16:creationId xmlns:a16="http://schemas.microsoft.com/office/drawing/2014/main" id="{A3FA637C-3F06-4EAB-A632-335404C0BC42}"/>
                </a:ext>
              </a:extLst>
            </p:cNvPr>
            <p:cNvSpPr>
              <a:spLocks/>
            </p:cNvSpPr>
            <p:nvPr/>
          </p:nvSpPr>
          <p:spPr bwMode="auto">
            <a:xfrm>
              <a:off x="2490787" y="3709988"/>
              <a:ext cx="119063" cy="139700"/>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3" name="Freeform 185">
              <a:extLst>
                <a:ext uri="{FF2B5EF4-FFF2-40B4-BE49-F238E27FC236}">
                  <a16:creationId xmlns:a16="http://schemas.microsoft.com/office/drawing/2014/main" id="{EABF2242-CB5D-439F-8145-695803B8D2EB}"/>
                </a:ext>
              </a:extLst>
            </p:cNvPr>
            <p:cNvSpPr>
              <a:spLocks/>
            </p:cNvSpPr>
            <p:nvPr/>
          </p:nvSpPr>
          <p:spPr bwMode="auto">
            <a:xfrm>
              <a:off x="4614862" y="2281237"/>
              <a:ext cx="142875" cy="57150"/>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4" name="Freeform 186">
              <a:extLst>
                <a:ext uri="{FF2B5EF4-FFF2-40B4-BE49-F238E27FC236}">
                  <a16:creationId xmlns:a16="http://schemas.microsoft.com/office/drawing/2014/main" id="{5D60D34F-628C-42B6-91C4-4E705733B3E4}"/>
                </a:ext>
              </a:extLst>
            </p:cNvPr>
            <p:cNvSpPr>
              <a:spLocks/>
            </p:cNvSpPr>
            <p:nvPr/>
          </p:nvSpPr>
          <p:spPr bwMode="auto">
            <a:xfrm>
              <a:off x="4538662" y="2368550"/>
              <a:ext cx="73025" cy="46038"/>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5" name="Freeform 187">
              <a:extLst>
                <a:ext uri="{FF2B5EF4-FFF2-40B4-BE49-F238E27FC236}">
                  <a16:creationId xmlns:a16="http://schemas.microsoft.com/office/drawing/2014/main" id="{687FD60B-DC35-4A7C-8BD5-85D5CAA25871}"/>
                </a:ext>
              </a:extLst>
            </p:cNvPr>
            <p:cNvSpPr>
              <a:spLocks/>
            </p:cNvSpPr>
            <p:nvPr/>
          </p:nvSpPr>
          <p:spPr bwMode="auto">
            <a:xfrm>
              <a:off x="4441825" y="1685925"/>
              <a:ext cx="263525" cy="411163"/>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6" name="Freeform 188">
              <a:extLst>
                <a:ext uri="{FF2B5EF4-FFF2-40B4-BE49-F238E27FC236}">
                  <a16:creationId xmlns:a16="http://schemas.microsoft.com/office/drawing/2014/main" id="{4295408E-416E-4429-BD2B-E9F7D59A57F6}"/>
                </a:ext>
              </a:extLst>
            </p:cNvPr>
            <p:cNvSpPr>
              <a:spLocks/>
            </p:cNvSpPr>
            <p:nvPr/>
          </p:nvSpPr>
          <p:spPr bwMode="auto">
            <a:xfrm>
              <a:off x="5048250" y="4754563"/>
              <a:ext cx="38100" cy="53975"/>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7" name="Freeform 189">
              <a:extLst>
                <a:ext uri="{FF2B5EF4-FFF2-40B4-BE49-F238E27FC236}">
                  <a16:creationId xmlns:a16="http://schemas.microsoft.com/office/drawing/2014/main" id="{5B856E46-08E7-4F58-855F-85CF21CEDE35}"/>
                </a:ext>
              </a:extLst>
            </p:cNvPr>
            <p:cNvSpPr>
              <a:spLocks/>
            </p:cNvSpPr>
            <p:nvPr/>
          </p:nvSpPr>
          <p:spPr bwMode="auto">
            <a:xfrm>
              <a:off x="5165725" y="2682875"/>
              <a:ext cx="168275" cy="160338"/>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8" name="Freeform 190">
              <a:extLst>
                <a:ext uri="{FF2B5EF4-FFF2-40B4-BE49-F238E27FC236}">
                  <a16:creationId xmlns:a16="http://schemas.microsoft.com/office/drawing/2014/main" id="{EF4A7382-26A3-40FC-9AF5-57A613FC85B1}"/>
                </a:ext>
              </a:extLst>
            </p:cNvPr>
            <p:cNvSpPr>
              <a:spLocks/>
            </p:cNvSpPr>
            <p:nvPr/>
          </p:nvSpPr>
          <p:spPr bwMode="auto">
            <a:xfrm>
              <a:off x="4573587" y="3136900"/>
              <a:ext cx="298450" cy="527050"/>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9" name="Freeform 191">
              <a:extLst>
                <a:ext uri="{FF2B5EF4-FFF2-40B4-BE49-F238E27FC236}">
                  <a16:creationId xmlns:a16="http://schemas.microsoft.com/office/drawing/2014/main" id="{CA089090-20A8-4FB4-8185-EA47E034AFCF}"/>
                </a:ext>
              </a:extLst>
            </p:cNvPr>
            <p:cNvSpPr>
              <a:spLocks/>
            </p:cNvSpPr>
            <p:nvPr/>
          </p:nvSpPr>
          <p:spPr bwMode="auto">
            <a:xfrm>
              <a:off x="4179887" y="3544888"/>
              <a:ext cx="55563" cy="168275"/>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0" name="Freeform 192">
              <a:extLst>
                <a:ext uri="{FF2B5EF4-FFF2-40B4-BE49-F238E27FC236}">
                  <a16:creationId xmlns:a16="http://schemas.microsoft.com/office/drawing/2014/main" id="{782CB935-2518-4056-A787-DA095694150E}"/>
                </a:ext>
              </a:extLst>
            </p:cNvPr>
            <p:cNvSpPr>
              <a:spLocks/>
            </p:cNvSpPr>
            <p:nvPr/>
          </p:nvSpPr>
          <p:spPr bwMode="auto">
            <a:xfrm>
              <a:off x="6980237" y="3235325"/>
              <a:ext cx="252413" cy="485775"/>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1" name="Freeform 193">
              <a:extLst>
                <a:ext uri="{FF2B5EF4-FFF2-40B4-BE49-F238E27FC236}">
                  <a16:creationId xmlns:a16="http://schemas.microsoft.com/office/drawing/2014/main" id="{338D261C-F48F-412F-B73D-8ABC55BA4588}"/>
                </a:ext>
              </a:extLst>
            </p:cNvPr>
            <p:cNvSpPr>
              <a:spLocks/>
            </p:cNvSpPr>
            <p:nvPr/>
          </p:nvSpPr>
          <p:spPr bwMode="auto">
            <a:xfrm>
              <a:off x="6002337" y="2559050"/>
              <a:ext cx="219075" cy="139700"/>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2" name="Freeform 194">
              <a:extLst>
                <a:ext uri="{FF2B5EF4-FFF2-40B4-BE49-F238E27FC236}">
                  <a16:creationId xmlns:a16="http://schemas.microsoft.com/office/drawing/2014/main" id="{9A3EA183-E5D9-48E2-9DC1-ED2B75B7FCC7}"/>
                </a:ext>
              </a:extLst>
            </p:cNvPr>
            <p:cNvSpPr>
              <a:spLocks/>
            </p:cNvSpPr>
            <p:nvPr/>
          </p:nvSpPr>
          <p:spPr bwMode="auto">
            <a:xfrm>
              <a:off x="5580062" y="2501900"/>
              <a:ext cx="411163" cy="244475"/>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3" name="Freeform 195">
              <a:extLst>
                <a:ext uri="{FF2B5EF4-FFF2-40B4-BE49-F238E27FC236}">
                  <a16:creationId xmlns:a16="http://schemas.microsoft.com/office/drawing/2014/main" id="{12EFF7C9-BC94-4947-8EAA-1EBC3D8B1EEB}"/>
                </a:ext>
              </a:extLst>
            </p:cNvPr>
            <p:cNvSpPr>
              <a:spLocks/>
            </p:cNvSpPr>
            <p:nvPr/>
          </p:nvSpPr>
          <p:spPr bwMode="auto">
            <a:xfrm>
              <a:off x="7815262" y="4181475"/>
              <a:ext cx="69850" cy="36513"/>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4" name="Freeform 196">
              <a:extLst>
                <a:ext uri="{FF2B5EF4-FFF2-40B4-BE49-F238E27FC236}">
                  <a16:creationId xmlns:a16="http://schemas.microsoft.com/office/drawing/2014/main" id="{D611501E-2940-489D-9B07-61DB2A05B332}"/>
                </a:ext>
              </a:extLst>
            </p:cNvPr>
            <p:cNvSpPr>
              <a:spLocks/>
            </p:cNvSpPr>
            <p:nvPr/>
          </p:nvSpPr>
          <p:spPr bwMode="auto">
            <a:xfrm>
              <a:off x="2382837" y="3549650"/>
              <a:ext cx="31750" cy="30163"/>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5" name="Freeform 197">
              <a:extLst>
                <a:ext uri="{FF2B5EF4-FFF2-40B4-BE49-F238E27FC236}">
                  <a16:creationId xmlns:a16="http://schemas.microsoft.com/office/drawing/2014/main" id="{0D92FC2A-014F-488E-924B-F6D05E6C7A59}"/>
                </a:ext>
              </a:extLst>
            </p:cNvPr>
            <p:cNvSpPr>
              <a:spLocks/>
            </p:cNvSpPr>
            <p:nvPr/>
          </p:nvSpPr>
          <p:spPr bwMode="auto">
            <a:xfrm>
              <a:off x="4389437" y="2678112"/>
              <a:ext cx="111125" cy="231775"/>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6" name="Freeform 198">
              <a:extLst>
                <a:ext uri="{FF2B5EF4-FFF2-40B4-BE49-F238E27FC236}">
                  <a16:creationId xmlns:a16="http://schemas.microsoft.com/office/drawing/2014/main" id="{BA81E428-EF99-4906-AC95-8F0DBD898F5F}"/>
                </a:ext>
              </a:extLst>
            </p:cNvPr>
            <p:cNvSpPr>
              <a:spLocks/>
            </p:cNvSpPr>
            <p:nvPr/>
          </p:nvSpPr>
          <p:spPr bwMode="auto">
            <a:xfrm>
              <a:off x="4886325" y="2524125"/>
              <a:ext cx="514350" cy="204788"/>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7" name="Freeform 199">
              <a:extLst>
                <a:ext uri="{FF2B5EF4-FFF2-40B4-BE49-F238E27FC236}">
                  <a16:creationId xmlns:a16="http://schemas.microsoft.com/office/drawing/2014/main" id="{024EB5C7-1165-4ECC-BE2A-C0C7B8954DAC}"/>
                </a:ext>
              </a:extLst>
            </p:cNvPr>
            <p:cNvSpPr>
              <a:spLocks/>
            </p:cNvSpPr>
            <p:nvPr/>
          </p:nvSpPr>
          <p:spPr bwMode="auto">
            <a:xfrm>
              <a:off x="4876800" y="2520950"/>
              <a:ext cx="79375" cy="65088"/>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8" name="Freeform 200">
              <a:extLst>
                <a:ext uri="{FF2B5EF4-FFF2-40B4-BE49-F238E27FC236}">
                  <a16:creationId xmlns:a16="http://schemas.microsoft.com/office/drawing/2014/main" id="{DE172EE6-714F-462C-9020-09893FADDC17}"/>
                </a:ext>
              </a:extLst>
            </p:cNvPr>
            <p:cNvSpPr>
              <a:spLocks/>
            </p:cNvSpPr>
            <p:nvPr/>
          </p:nvSpPr>
          <p:spPr bwMode="auto">
            <a:xfrm>
              <a:off x="7599362" y="3074987"/>
              <a:ext cx="39688" cy="109538"/>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9" name="Freeform 201">
              <a:extLst>
                <a:ext uri="{FF2B5EF4-FFF2-40B4-BE49-F238E27FC236}">
                  <a16:creationId xmlns:a16="http://schemas.microsoft.com/office/drawing/2014/main" id="{AE844C85-04E7-460A-B056-3FD76A8B0935}"/>
                </a:ext>
              </a:extLst>
            </p:cNvPr>
            <p:cNvSpPr>
              <a:spLocks/>
            </p:cNvSpPr>
            <p:nvPr/>
          </p:nvSpPr>
          <p:spPr bwMode="auto">
            <a:xfrm>
              <a:off x="5037137" y="3940175"/>
              <a:ext cx="315913" cy="355600"/>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0" name="Freeform 202">
              <a:extLst>
                <a:ext uri="{FF2B5EF4-FFF2-40B4-BE49-F238E27FC236}">
                  <a16:creationId xmlns:a16="http://schemas.microsoft.com/office/drawing/2014/main" id="{AC1DD69B-BA67-4247-9481-0AB74FBB0942}"/>
                </a:ext>
              </a:extLst>
            </p:cNvPr>
            <p:cNvSpPr>
              <a:spLocks/>
            </p:cNvSpPr>
            <p:nvPr/>
          </p:nvSpPr>
          <p:spPr bwMode="auto">
            <a:xfrm>
              <a:off x="5045075" y="3768725"/>
              <a:ext cx="158750" cy="187325"/>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1" name="Freeform 203">
              <a:extLst>
                <a:ext uri="{FF2B5EF4-FFF2-40B4-BE49-F238E27FC236}">
                  <a16:creationId xmlns:a16="http://schemas.microsoft.com/office/drawing/2014/main" id="{792AD454-F7E7-4824-8CF9-968D154258E4}"/>
                </a:ext>
              </a:extLst>
            </p:cNvPr>
            <p:cNvSpPr>
              <a:spLocks/>
            </p:cNvSpPr>
            <p:nvPr/>
          </p:nvSpPr>
          <p:spPr bwMode="auto">
            <a:xfrm>
              <a:off x="4748212" y="2192337"/>
              <a:ext cx="457200" cy="257175"/>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2" name="Freeform 204">
              <a:extLst>
                <a:ext uri="{FF2B5EF4-FFF2-40B4-BE49-F238E27FC236}">
                  <a16:creationId xmlns:a16="http://schemas.microsoft.com/office/drawing/2014/main" id="{079445E4-6A4A-4A66-AA5B-C9FD2141C2E9}"/>
                </a:ext>
              </a:extLst>
            </p:cNvPr>
            <p:cNvSpPr>
              <a:spLocks/>
            </p:cNvSpPr>
            <p:nvPr/>
          </p:nvSpPr>
          <p:spPr bwMode="auto">
            <a:xfrm>
              <a:off x="2566987" y="4902200"/>
              <a:ext cx="142875" cy="158750"/>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3" name="Freeform 205">
              <a:extLst>
                <a:ext uri="{FF2B5EF4-FFF2-40B4-BE49-F238E27FC236}">
                  <a16:creationId xmlns:a16="http://schemas.microsoft.com/office/drawing/2014/main" id="{20F35DE8-8D6F-47D3-BE8B-858520D22CD9}"/>
                </a:ext>
              </a:extLst>
            </p:cNvPr>
            <p:cNvSpPr>
              <a:spLocks/>
            </p:cNvSpPr>
            <p:nvPr/>
          </p:nvSpPr>
          <p:spPr bwMode="auto">
            <a:xfrm>
              <a:off x="474662" y="2014537"/>
              <a:ext cx="76200" cy="39688"/>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4" name="Freeform 207">
              <a:extLst>
                <a:ext uri="{FF2B5EF4-FFF2-40B4-BE49-F238E27FC236}">
                  <a16:creationId xmlns:a16="http://schemas.microsoft.com/office/drawing/2014/main" id="{35C6DD90-5985-438B-A23D-B27ADBAD4C12}"/>
                </a:ext>
              </a:extLst>
            </p:cNvPr>
            <p:cNvSpPr>
              <a:spLocks/>
            </p:cNvSpPr>
            <p:nvPr/>
          </p:nvSpPr>
          <p:spPr bwMode="auto">
            <a:xfrm>
              <a:off x="280987" y="1941512"/>
              <a:ext cx="44450" cy="19050"/>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5" name="Freeform 208">
              <a:extLst>
                <a:ext uri="{FF2B5EF4-FFF2-40B4-BE49-F238E27FC236}">
                  <a16:creationId xmlns:a16="http://schemas.microsoft.com/office/drawing/2014/main" id="{7A82C652-282B-4F23-9D95-0BEC2F5DE6A2}"/>
                </a:ext>
              </a:extLst>
            </p:cNvPr>
            <p:cNvSpPr>
              <a:spLocks/>
            </p:cNvSpPr>
            <p:nvPr/>
          </p:nvSpPr>
          <p:spPr bwMode="auto">
            <a:xfrm>
              <a:off x="307975" y="1838325"/>
              <a:ext cx="65088" cy="23813"/>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6" name="Freeform 209">
              <a:extLst>
                <a:ext uri="{FF2B5EF4-FFF2-40B4-BE49-F238E27FC236}">
                  <a16:creationId xmlns:a16="http://schemas.microsoft.com/office/drawing/2014/main" id="{F72E642C-584F-445B-8B71-0C4809D8DDF8}"/>
                </a:ext>
              </a:extLst>
            </p:cNvPr>
            <p:cNvSpPr>
              <a:spLocks/>
            </p:cNvSpPr>
            <p:nvPr/>
          </p:nvSpPr>
          <p:spPr bwMode="auto">
            <a:xfrm>
              <a:off x="141287" y="1624012"/>
              <a:ext cx="1082675" cy="503238"/>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7" name="Freeform 210">
              <a:extLst>
                <a:ext uri="{FF2B5EF4-FFF2-40B4-BE49-F238E27FC236}">
                  <a16:creationId xmlns:a16="http://schemas.microsoft.com/office/drawing/2014/main" id="{F75DA257-85D8-4A62-BF9D-DA7F8E339534}"/>
                </a:ext>
              </a:extLst>
            </p:cNvPr>
            <p:cNvSpPr>
              <a:spLocks/>
            </p:cNvSpPr>
            <p:nvPr/>
          </p:nvSpPr>
          <p:spPr bwMode="auto">
            <a:xfrm>
              <a:off x="841375" y="2286000"/>
              <a:ext cx="1589088" cy="795338"/>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8" name="Freeform 211">
              <a:extLst>
                <a:ext uri="{FF2B5EF4-FFF2-40B4-BE49-F238E27FC236}">
                  <a16:creationId xmlns:a16="http://schemas.microsoft.com/office/drawing/2014/main" id="{3F849451-57C0-49E3-B92B-D26A07DB5ED9}"/>
                </a:ext>
              </a:extLst>
            </p:cNvPr>
            <p:cNvSpPr>
              <a:spLocks/>
            </p:cNvSpPr>
            <p:nvPr/>
          </p:nvSpPr>
          <p:spPr bwMode="auto">
            <a:xfrm>
              <a:off x="5645150" y="2409825"/>
              <a:ext cx="492125" cy="274638"/>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9" name="Freeform 212">
              <a:extLst>
                <a:ext uri="{FF2B5EF4-FFF2-40B4-BE49-F238E27FC236}">
                  <a16:creationId xmlns:a16="http://schemas.microsoft.com/office/drawing/2014/main" id="{06EB13E8-E3A1-41B2-B1B9-F5A242C992AF}"/>
                </a:ext>
              </a:extLst>
            </p:cNvPr>
            <p:cNvSpPr>
              <a:spLocks/>
            </p:cNvSpPr>
            <p:nvPr/>
          </p:nvSpPr>
          <p:spPr bwMode="auto">
            <a:xfrm>
              <a:off x="2051050" y="3508375"/>
              <a:ext cx="393700" cy="376238"/>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0" name="Freeform 213">
              <a:extLst>
                <a:ext uri="{FF2B5EF4-FFF2-40B4-BE49-F238E27FC236}">
                  <a16:creationId xmlns:a16="http://schemas.microsoft.com/office/drawing/2014/main" id="{A50BA0F0-8395-4101-8364-2175228B0C81}"/>
                </a:ext>
              </a:extLst>
            </p:cNvPr>
            <p:cNvSpPr>
              <a:spLocks/>
            </p:cNvSpPr>
            <p:nvPr/>
          </p:nvSpPr>
          <p:spPr bwMode="auto">
            <a:xfrm>
              <a:off x="7096125" y="3138487"/>
              <a:ext cx="252413" cy="487363"/>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1" name="Freeform 214">
              <a:extLst>
                <a:ext uri="{FF2B5EF4-FFF2-40B4-BE49-F238E27FC236}">
                  <a16:creationId xmlns:a16="http://schemas.microsoft.com/office/drawing/2014/main" id="{D870B3D1-5158-49C7-B5E7-FF1E4E7183A0}"/>
                </a:ext>
              </a:extLst>
            </p:cNvPr>
            <p:cNvSpPr>
              <a:spLocks/>
            </p:cNvSpPr>
            <p:nvPr/>
          </p:nvSpPr>
          <p:spPr bwMode="auto">
            <a:xfrm>
              <a:off x="9004300" y="4433888"/>
              <a:ext cx="15875" cy="22225"/>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2" name="Freeform 215">
              <a:extLst>
                <a:ext uri="{FF2B5EF4-FFF2-40B4-BE49-F238E27FC236}">
                  <a16:creationId xmlns:a16="http://schemas.microsoft.com/office/drawing/2014/main" id="{73957280-ED1F-4605-B77C-B8FC04C57AE9}"/>
                </a:ext>
              </a:extLst>
            </p:cNvPr>
            <p:cNvSpPr>
              <a:spLocks/>
            </p:cNvSpPr>
            <p:nvPr/>
          </p:nvSpPr>
          <p:spPr bwMode="auto">
            <a:xfrm>
              <a:off x="8993188" y="4391025"/>
              <a:ext cx="15875" cy="36513"/>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3" name="Freeform 216">
              <a:extLst>
                <a:ext uri="{FF2B5EF4-FFF2-40B4-BE49-F238E27FC236}">
                  <a16:creationId xmlns:a16="http://schemas.microsoft.com/office/drawing/2014/main" id="{CF3A4455-022A-42F0-BBE1-6A1C41114BCF}"/>
                </a:ext>
              </a:extLst>
            </p:cNvPr>
            <p:cNvSpPr>
              <a:spLocks/>
            </p:cNvSpPr>
            <p:nvPr/>
          </p:nvSpPr>
          <p:spPr bwMode="auto">
            <a:xfrm>
              <a:off x="5411788" y="3282950"/>
              <a:ext cx="300038" cy="211138"/>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4" name="Freeform 217">
              <a:extLst>
                <a:ext uri="{FF2B5EF4-FFF2-40B4-BE49-F238E27FC236}">
                  <a16:creationId xmlns:a16="http://schemas.microsoft.com/office/drawing/2014/main" id="{F3910952-7C9A-4284-A025-87B9AAB6C081}"/>
                </a:ext>
              </a:extLst>
            </p:cNvPr>
            <p:cNvSpPr>
              <a:spLocks/>
            </p:cNvSpPr>
            <p:nvPr/>
          </p:nvSpPr>
          <p:spPr bwMode="auto">
            <a:xfrm>
              <a:off x="4640263" y="4637088"/>
              <a:ext cx="468313" cy="419100"/>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5" name="Freeform 218">
              <a:extLst>
                <a:ext uri="{FF2B5EF4-FFF2-40B4-BE49-F238E27FC236}">
                  <a16:creationId xmlns:a16="http://schemas.microsoft.com/office/drawing/2014/main" id="{CA97B3B5-574B-4058-9393-E3E46C291AFE}"/>
                </a:ext>
              </a:extLst>
            </p:cNvPr>
            <p:cNvSpPr>
              <a:spLocks/>
            </p:cNvSpPr>
            <p:nvPr/>
          </p:nvSpPr>
          <p:spPr bwMode="auto">
            <a:xfrm>
              <a:off x="4937125" y="4854575"/>
              <a:ext cx="66675" cy="650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6" name="Freeform 219">
              <a:extLst>
                <a:ext uri="{FF2B5EF4-FFF2-40B4-BE49-F238E27FC236}">
                  <a16:creationId xmlns:a16="http://schemas.microsoft.com/office/drawing/2014/main" id="{F50016C7-3378-41D5-8251-F03BB2197C00}"/>
                </a:ext>
              </a:extLst>
            </p:cNvPr>
            <p:cNvSpPr>
              <a:spLocks/>
            </p:cNvSpPr>
            <p:nvPr/>
          </p:nvSpPr>
          <p:spPr bwMode="auto">
            <a:xfrm>
              <a:off x="4813300" y="4181475"/>
              <a:ext cx="341313" cy="320675"/>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7" name="Freeform 220">
              <a:extLst>
                <a:ext uri="{FF2B5EF4-FFF2-40B4-BE49-F238E27FC236}">
                  <a16:creationId xmlns:a16="http://schemas.microsoft.com/office/drawing/2014/main" id="{B5D2354E-27FA-4170-9B18-197FB01F7850}"/>
                </a:ext>
              </a:extLst>
            </p:cNvPr>
            <p:cNvSpPr>
              <a:spLocks/>
            </p:cNvSpPr>
            <p:nvPr/>
          </p:nvSpPr>
          <p:spPr bwMode="auto">
            <a:xfrm>
              <a:off x="4908550" y="4421188"/>
              <a:ext cx="220663" cy="222250"/>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solidFill>
              <a:srgbClr val="E30A0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8" name="Freeform 221">
              <a:extLst>
                <a:ext uri="{FF2B5EF4-FFF2-40B4-BE49-F238E27FC236}">
                  <a16:creationId xmlns:a16="http://schemas.microsoft.com/office/drawing/2014/main" id="{49EAF1AA-B09B-4826-B929-04E6F9C61C7B}"/>
                </a:ext>
              </a:extLst>
            </p:cNvPr>
            <p:cNvSpPr>
              <a:spLocks/>
            </p:cNvSpPr>
            <p:nvPr/>
          </p:nvSpPr>
          <p:spPr bwMode="auto">
            <a:xfrm>
              <a:off x="4786313" y="1465262"/>
              <a:ext cx="3484563" cy="1089025"/>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9" name="Freeform 222">
              <a:extLst>
                <a:ext uri="{FF2B5EF4-FFF2-40B4-BE49-F238E27FC236}">
                  <a16:creationId xmlns:a16="http://schemas.microsoft.com/office/drawing/2014/main" id="{1E166AB2-BBDB-4851-87A7-0CAC3F78B898}"/>
                </a:ext>
              </a:extLst>
            </p:cNvPr>
            <p:cNvSpPr>
              <a:spLocks/>
            </p:cNvSpPr>
            <p:nvPr/>
          </p:nvSpPr>
          <p:spPr bwMode="auto">
            <a:xfrm>
              <a:off x="4937125" y="4854575"/>
              <a:ext cx="66675" cy="650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grp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grpSp>
      <p:sp>
        <p:nvSpPr>
          <p:cNvPr id="230" name="TextBox 229">
            <a:extLst>
              <a:ext uri="{FF2B5EF4-FFF2-40B4-BE49-F238E27FC236}">
                <a16:creationId xmlns:a16="http://schemas.microsoft.com/office/drawing/2014/main" id="{31A917D2-5895-4B11-894C-AF90C1DE9F91}"/>
              </a:ext>
            </a:extLst>
          </p:cNvPr>
          <p:cNvSpPr txBox="1"/>
          <p:nvPr/>
        </p:nvSpPr>
        <p:spPr>
          <a:xfrm>
            <a:off x="8219846" y="6525344"/>
            <a:ext cx="2647713" cy="276999"/>
          </a:xfrm>
          <a:prstGeom prst="rect">
            <a:avLst/>
          </a:prstGeom>
          <a:noFill/>
        </p:spPr>
        <p:txBody>
          <a:bodyPr wrap="none" rtlCol="0">
            <a:spAutoFit/>
          </a:bodyPr>
          <a:lstStyle/>
          <a:p>
            <a:r>
              <a:rPr lang="hu-HU" sz="1200" dirty="0"/>
              <a:t>World map by www.freeworldmaps.net</a:t>
            </a:r>
          </a:p>
        </p:txBody>
      </p:sp>
      <p:sp>
        <p:nvSpPr>
          <p:cNvPr id="232" name="Oval 231">
            <a:extLst>
              <a:ext uri="{FF2B5EF4-FFF2-40B4-BE49-F238E27FC236}">
                <a16:creationId xmlns:a16="http://schemas.microsoft.com/office/drawing/2014/main" id="{A1D674BA-0F25-4CD5-B278-608A7891334A}"/>
              </a:ext>
            </a:extLst>
          </p:cNvPr>
          <p:cNvSpPr/>
          <p:nvPr/>
        </p:nvSpPr>
        <p:spPr>
          <a:xfrm>
            <a:off x="8627464" y="4790240"/>
            <a:ext cx="415644" cy="415644"/>
          </a:xfrm>
          <a:prstGeom prst="ellipse">
            <a:avLst/>
          </a:prstGeom>
          <a:ln w="6350">
            <a:solidFill>
              <a:srgbClr val="E30A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cxnSp>
        <p:nvCxnSpPr>
          <p:cNvPr id="234" name="Straight Connector 233">
            <a:extLst>
              <a:ext uri="{FF2B5EF4-FFF2-40B4-BE49-F238E27FC236}">
                <a16:creationId xmlns:a16="http://schemas.microsoft.com/office/drawing/2014/main" id="{63CB504C-85AC-46EB-89A3-35DE3A71FA16}"/>
              </a:ext>
            </a:extLst>
          </p:cNvPr>
          <p:cNvCxnSpPr>
            <a:cxnSpLocks/>
            <a:stCxn id="232" idx="1"/>
          </p:cNvCxnSpPr>
          <p:nvPr/>
        </p:nvCxnSpPr>
        <p:spPr>
          <a:xfrm flipH="1">
            <a:off x="8042082" y="4851110"/>
            <a:ext cx="646252" cy="271764"/>
          </a:xfrm>
          <a:prstGeom prst="line">
            <a:avLst/>
          </a:prstGeom>
          <a:ln>
            <a:solidFill>
              <a:srgbClr val="E30A0A"/>
            </a:solidFill>
          </a:ln>
        </p:spPr>
        <p:style>
          <a:lnRef idx="1">
            <a:schemeClr val="accent2"/>
          </a:lnRef>
          <a:fillRef idx="0">
            <a:schemeClr val="accent2"/>
          </a:fillRef>
          <a:effectRef idx="0">
            <a:schemeClr val="accent2"/>
          </a:effectRef>
          <a:fontRef idx="minor">
            <a:schemeClr val="tx1"/>
          </a:fontRef>
        </p:style>
      </p:cxnSp>
      <p:cxnSp>
        <p:nvCxnSpPr>
          <p:cNvPr id="236" name="Straight Connector 235">
            <a:extLst>
              <a:ext uri="{FF2B5EF4-FFF2-40B4-BE49-F238E27FC236}">
                <a16:creationId xmlns:a16="http://schemas.microsoft.com/office/drawing/2014/main" id="{D782BC60-E7C7-4A7D-AC59-0D9C9733DD8E}"/>
              </a:ext>
            </a:extLst>
          </p:cNvPr>
          <p:cNvCxnSpPr>
            <a:stCxn id="232" idx="4"/>
          </p:cNvCxnSpPr>
          <p:nvPr/>
        </p:nvCxnSpPr>
        <p:spPr>
          <a:xfrm flipH="1" flipV="1">
            <a:off x="8042079" y="5122874"/>
            <a:ext cx="793207" cy="83010"/>
          </a:xfrm>
          <a:prstGeom prst="line">
            <a:avLst/>
          </a:prstGeom>
          <a:ln>
            <a:solidFill>
              <a:srgbClr val="E30A0A"/>
            </a:solidFill>
          </a:ln>
        </p:spPr>
        <p:style>
          <a:lnRef idx="1">
            <a:schemeClr val="accent2"/>
          </a:lnRef>
          <a:fillRef idx="0">
            <a:schemeClr val="accent2"/>
          </a:fillRef>
          <a:effectRef idx="0">
            <a:schemeClr val="accent2"/>
          </a:effectRef>
          <a:fontRef idx="minor">
            <a:schemeClr val="tx1"/>
          </a:fontRef>
        </p:style>
      </p:cxnSp>
      <p:pic>
        <p:nvPicPr>
          <p:cNvPr id="238" name="Picture 237" descr="A picture containing silhouette&#10;&#10;Description automatically generated">
            <a:extLst>
              <a:ext uri="{FF2B5EF4-FFF2-40B4-BE49-F238E27FC236}">
                <a16:creationId xmlns:a16="http://schemas.microsoft.com/office/drawing/2014/main" id="{BCD6B634-25A5-4672-A434-B9F1AA6FF2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158" t="2949" r="19869" b="2547"/>
          <a:stretch/>
        </p:blipFill>
        <p:spPr>
          <a:xfrm>
            <a:off x="8698185" y="4840500"/>
            <a:ext cx="252436" cy="298337"/>
          </a:xfrm>
          <a:prstGeom prst="rect">
            <a:avLst/>
          </a:prstGeom>
        </p:spPr>
      </p:pic>
      <p:sp>
        <p:nvSpPr>
          <p:cNvPr id="231" name="TextBox 230">
            <a:extLst>
              <a:ext uri="{FF2B5EF4-FFF2-40B4-BE49-F238E27FC236}">
                <a16:creationId xmlns:a16="http://schemas.microsoft.com/office/drawing/2014/main" id="{820840A5-1A85-41EE-AB26-BED2DB4EF0D8}"/>
              </a:ext>
            </a:extLst>
          </p:cNvPr>
          <p:cNvSpPr txBox="1"/>
          <p:nvPr/>
        </p:nvSpPr>
        <p:spPr>
          <a:xfrm>
            <a:off x="8329251" y="5183106"/>
            <a:ext cx="1008609" cy="246221"/>
          </a:xfrm>
          <a:prstGeom prst="rect">
            <a:avLst/>
          </a:prstGeom>
          <a:noFill/>
        </p:spPr>
        <p:txBody>
          <a:bodyPr wrap="none" rtlCol="0">
            <a:spAutoFit/>
          </a:bodyPr>
          <a:lstStyle/>
          <a:p>
            <a:r>
              <a:rPr lang="en-GB" sz="1000" b="1" dirty="0">
                <a:solidFill>
                  <a:srgbClr val="FF0000"/>
                </a:solidFill>
              </a:rPr>
              <a:t>Mauritius (221)</a:t>
            </a:r>
          </a:p>
        </p:txBody>
      </p:sp>
      <p:sp>
        <p:nvSpPr>
          <p:cNvPr id="240" name="TextBox 239">
            <a:extLst>
              <a:ext uri="{FF2B5EF4-FFF2-40B4-BE49-F238E27FC236}">
                <a16:creationId xmlns:a16="http://schemas.microsoft.com/office/drawing/2014/main" id="{82F98D93-5565-48B0-BAA7-BED4D8BC26AC}"/>
              </a:ext>
            </a:extLst>
          </p:cNvPr>
          <p:cNvSpPr txBox="1"/>
          <p:nvPr/>
        </p:nvSpPr>
        <p:spPr>
          <a:xfrm>
            <a:off x="7337006" y="5167747"/>
            <a:ext cx="814647" cy="400110"/>
          </a:xfrm>
          <a:prstGeom prst="rect">
            <a:avLst/>
          </a:prstGeom>
          <a:noFill/>
        </p:spPr>
        <p:txBody>
          <a:bodyPr wrap="none" rtlCol="0">
            <a:spAutoFit/>
          </a:bodyPr>
          <a:lstStyle/>
          <a:p>
            <a:pPr algn="ctr"/>
            <a:r>
              <a:rPr lang="en-GB" sz="1000" dirty="0">
                <a:solidFill>
                  <a:srgbClr val="FF0000"/>
                </a:solidFill>
              </a:rPr>
              <a:t>Madagascar</a:t>
            </a:r>
          </a:p>
          <a:p>
            <a:pPr algn="ctr"/>
            <a:r>
              <a:rPr lang="en-GB" sz="1000" dirty="0">
                <a:solidFill>
                  <a:srgbClr val="FF0000"/>
                </a:solidFill>
              </a:rPr>
              <a:t>(22)</a:t>
            </a:r>
          </a:p>
        </p:txBody>
      </p:sp>
      <p:sp>
        <p:nvSpPr>
          <p:cNvPr id="241" name="TextBox 240">
            <a:extLst>
              <a:ext uri="{FF2B5EF4-FFF2-40B4-BE49-F238E27FC236}">
                <a16:creationId xmlns:a16="http://schemas.microsoft.com/office/drawing/2014/main" id="{CB8341F4-8B80-4C3F-8057-A928B41985B6}"/>
              </a:ext>
            </a:extLst>
          </p:cNvPr>
          <p:cNvSpPr txBox="1"/>
          <p:nvPr/>
        </p:nvSpPr>
        <p:spPr>
          <a:xfrm>
            <a:off x="6798140" y="4003116"/>
            <a:ext cx="530915" cy="400110"/>
          </a:xfrm>
          <a:prstGeom prst="rect">
            <a:avLst/>
          </a:prstGeom>
          <a:noFill/>
        </p:spPr>
        <p:txBody>
          <a:bodyPr wrap="none" rtlCol="0">
            <a:spAutoFit/>
          </a:bodyPr>
          <a:lstStyle/>
          <a:p>
            <a:pPr algn="ctr"/>
            <a:r>
              <a:rPr lang="en-GB" sz="1000" dirty="0">
                <a:solidFill>
                  <a:srgbClr val="F8CBAD"/>
                </a:solidFill>
              </a:rPr>
              <a:t>Kenya </a:t>
            </a:r>
          </a:p>
          <a:p>
            <a:pPr algn="ctr"/>
            <a:r>
              <a:rPr lang="en-GB" sz="1000" dirty="0">
                <a:solidFill>
                  <a:srgbClr val="F8CBAD"/>
                </a:solidFill>
              </a:rPr>
              <a:t>(36)</a:t>
            </a:r>
          </a:p>
        </p:txBody>
      </p:sp>
      <p:sp>
        <p:nvSpPr>
          <p:cNvPr id="242" name="TextBox 241">
            <a:extLst>
              <a:ext uri="{FF2B5EF4-FFF2-40B4-BE49-F238E27FC236}">
                <a16:creationId xmlns:a16="http://schemas.microsoft.com/office/drawing/2014/main" id="{06583A08-1FA2-4B91-82A4-B06088140A1F}"/>
              </a:ext>
            </a:extLst>
          </p:cNvPr>
          <p:cNvSpPr txBox="1"/>
          <p:nvPr/>
        </p:nvSpPr>
        <p:spPr>
          <a:xfrm>
            <a:off x="7043984" y="4473796"/>
            <a:ext cx="947695" cy="246221"/>
          </a:xfrm>
          <a:prstGeom prst="rect">
            <a:avLst/>
          </a:prstGeom>
          <a:noFill/>
        </p:spPr>
        <p:txBody>
          <a:bodyPr wrap="none" rtlCol="0">
            <a:spAutoFit/>
          </a:bodyPr>
          <a:lstStyle/>
          <a:p>
            <a:pPr algn="ctr"/>
            <a:r>
              <a:rPr lang="en-GB" sz="1000" dirty="0">
                <a:solidFill>
                  <a:srgbClr val="FF0000"/>
                </a:solidFill>
              </a:rPr>
              <a:t>Tanzania (126)</a:t>
            </a:r>
          </a:p>
        </p:txBody>
      </p:sp>
      <p:sp>
        <p:nvSpPr>
          <p:cNvPr id="243" name="TextBox 242">
            <a:extLst>
              <a:ext uri="{FF2B5EF4-FFF2-40B4-BE49-F238E27FC236}">
                <a16:creationId xmlns:a16="http://schemas.microsoft.com/office/drawing/2014/main" id="{B42C1550-8C41-4641-B2B0-5B553FECC0C2}"/>
              </a:ext>
            </a:extLst>
          </p:cNvPr>
          <p:cNvSpPr txBox="1"/>
          <p:nvPr/>
        </p:nvSpPr>
        <p:spPr>
          <a:xfrm>
            <a:off x="7106186" y="4613212"/>
            <a:ext cx="1042273" cy="246221"/>
          </a:xfrm>
          <a:prstGeom prst="rect">
            <a:avLst/>
          </a:prstGeom>
          <a:noFill/>
        </p:spPr>
        <p:txBody>
          <a:bodyPr wrap="none" rtlCol="0">
            <a:spAutoFit/>
          </a:bodyPr>
          <a:lstStyle/>
          <a:p>
            <a:pPr algn="ctr"/>
            <a:r>
              <a:rPr lang="en-GB" sz="1000" dirty="0">
                <a:solidFill>
                  <a:srgbClr val="FF0000"/>
                </a:solidFill>
              </a:rPr>
              <a:t>Mozambique (3)</a:t>
            </a:r>
          </a:p>
        </p:txBody>
      </p:sp>
      <p:sp>
        <p:nvSpPr>
          <p:cNvPr id="244" name="TextBox 243">
            <a:extLst>
              <a:ext uri="{FF2B5EF4-FFF2-40B4-BE49-F238E27FC236}">
                <a16:creationId xmlns:a16="http://schemas.microsoft.com/office/drawing/2014/main" id="{64848E2B-BBDC-4268-86A8-183711696DF9}"/>
              </a:ext>
            </a:extLst>
          </p:cNvPr>
          <p:cNvSpPr txBox="1"/>
          <p:nvPr/>
        </p:nvSpPr>
        <p:spPr>
          <a:xfrm>
            <a:off x="7624644" y="4118610"/>
            <a:ext cx="894797" cy="246221"/>
          </a:xfrm>
          <a:prstGeom prst="rect">
            <a:avLst/>
          </a:prstGeom>
          <a:noFill/>
        </p:spPr>
        <p:txBody>
          <a:bodyPr wrap="none" rtlCol="0">
            <a:spAutoFit/>
          </a:bodyPr>
          <a:lstStyle/>
          <a:p>
            <a:pPr algn="ctr"/>
            <a:r>
              <a:rPr lang="en-GB" sz="1000" dirty="0">
                <a:solidFill>
                  <a:srgbClr val="FF0000"/>
                </a:solidFill>
              </a:rPr>
              <a:t>Seychelles (4)</a:t>
            </a:r>
          </a:p>
        </p:txBody>
      </p:sp>
      <p:cxnSp>
        <p:nvCxnSpPr>
          <p:cNvPr id="245" name="Straight Connector 244">
            <a:extLst>
              <a:ext uri="{FF2B5EF4-FFF2-40B4-BE49-F238E27FC236}">
                <a16:creationId xmlns:a16="http://schemas.microsoft.com/office/drawing/2014/main" id="{7BE9DB84-D5BF-4649-9134-5013195DE22A}"/>
              </a:ext>
            </a:extLst>
          </p:cNvPr>
          <p:cNvCxnSpPr>
            <a:cxnSpLocks/>
          </p:cNvCxnSpPr>
          <p:nvPr/>
        </p:nvCxnSpPr>
        <p:spPr>
          <a:xfrm flipH="1" flipV="1">
            <a:off x="6748752" y="4321026"/>
            <a:ext cx="651363" cy="30839"/>
          </a:xfrm>
          <a:prstGeom prst="line">
            <a:avLst/>
          </a:prstGeom>
          <a:ln/>
        </p:spPr>
        <p:style>
          <a:lnRef idx="1">
            <a:schemeClr val="dk1"/>
          </a:lnRef>
          <a:fillRef idx="0">
            <a:schemeClr val="dk1"/>
          </a:fillRef>
          <a:effectRef idx="0">
            <a:schemeClr val="dk1"/>
          </a:effectRef>
          <a:fontRef idx="minor">
            <a:schemeClr val="tx1"/>
          </a:fontRef>
        </p:style>
      </p:cxnSp>
      <p:sp>
        <p:nvSpPr>
          <p:cNvPr id="246" name="TextBox 245">
            <a:extLst>
              <a:ext uri="{FF2B5EF4-FFF2-40B4-BE49-F238E27FC236}">
                <a16:creationId xmlns:a16="http://schemas.microsoft.com/office/drawing/2014/main" id="{458760FD-3E34-4371-A27C-906BA02838C5}"/>
              </a:ext>
            </a:extLst>
          </p:cNvPr>
          <p:cNvSpPr txBox="1"/>
          <p:nvPr/>
        </p:nvSpPr>
        <p:spPr>
          <a:xfrm>
            <a:off x="7275027" y="4347017"/>
            <a:ext cx="769763" cy="246221"/>
          </a:xfrm>
          <a:prstGeom prst="rect">
            <a:avLst/>
          </a:prstGeom>
          <a:noFill/>
        </p:spPr>
        <p:txBody>
          <a:bodyPr wrap="none" rtlCol="0">
            <a:spAutoFit/>
          </a:bodyPr>
          <a:lstStyle/>
          <a:p>
            <a:pPr algn="ctr"/>
            <a:r>
              <a:rPr lang="en-GB" sz="1000" dirty="0">
                <a:solidFill>
                  <a:srgbClr val="FF0000"/>
                </a:solidFill>
              </a:rPr>
              <a:t>Burundi (1)</a:t>
            </a:r>
          </a:p>
        </p:txBody>
      </p:sp>
      <p:cxnSp>
        <p:nvCxnSpPr>
          <p:cNvPr id="247" name="Straight Connector 246">
            <a:extLst>
              <a:ext uri="{FF2B5EF4-FFF2-40B4-BE49-F238E27FC236}">
                <a16:creationId xmlns:a16="http://schemas.microsoft.com/office/drawing/2014/main" id="{3770373C-8955-4AC7-8FA3-8B98EFBE9C66}"/>
              </a:ext>
            </a:extLst>
          </p:cNvPr>
          <p:cNvCxnSpPr>
            <a:cxnSpLocks/>
          </p:cNvCxnSpPr>
          <p:nvPr/>
        </p:nvCxnSpPr>
        <p:spPr>
          <a:xfrm flipH="1" flipV="1">
            <a:off x="6734085" y="4389318"/>
            <a:ext cx="633387" cy="79299"/>
          </a:xfrm>
          <a:prstGeom prst="line">
            <a:avLst/>
          </a:prstGeom>
          <a:ln/>
        </p:spPr>
        <p:style>
          <a:lnRef idx="1">
            <a:schemeClr val="dk1"/>
          </a:lnRef>
          <a:fillRef idx="0">
            <a:schemeClr val="dk1"/>
          </a:fillRef>
          <a:effectRef idx="0">
            <a:schemeClr val="dk1"/>
          </a:effectRef>
          <a:fontRef idx="minor">
            <a:schemeClr val="tx1"/>
          </a:fontRef>
        </p:style>
      </p:cxnSp>
      <p:sp>
        <p:nvSpPr>
          <p:cNvPr id="248" name="TextBox 247">
            <a:extLst>
              <a:ext uri="{FF2B5EF4-FFF2-40B4-BE49-F238E27FC236}">
                <a16:creationId xmlns:a16="http://schemas.microsoft.com/office/drawing/2014/main" id="{EF72243D-75FF-436F-AFAF-8290024E2355}"/>
              </a:ext>
            </a:extLst>
          </p:cNvPr>
          <p:cNvSpPr txBox="1"/>
          <p:nvPr/>
        </p:nvSpPr>
        <p:spPr>
          <a:xfrm>
            <a:off x="6814776" y="3682188"/>
            <a:ext cx="622286" cy="400110"/>
          </a:xfrm>
          <a:prstGeom prst="rect">
            <a:avLst/>
          </a:prstGeom>
          <a:noFill/>
        </p:spPr>
        <p:txBody>
          <a:bodyPr wrap="none" rtlCol="0">
            <a:spAutoFit/>
          </a:bodyPr>
          <a:lstStyle/>
          <a:p>
            <a:pPr algn="ctr"/>
            <a:r>
              <a:rPr lang="en-GB" sz="1000" dirty="0">
                <a:solidFill>
                  <a:srgbClr val="F8CBAD"/>
                </a:solidFill>
              </a:rPr>
              <a:t>Somalia </a:t>
            </a:r>
          </a:p>
          <a:p>
            <a:pPr algn="ctr"/>
            <a:r>
              <a:rPr lang="en-GB" sz="1000" dirty="0">
                <a:solidFill>
                  <a:srgbClr val="F8CBAD"/>
                </a:solidFill>
              </a:rPr>
              <a:t>(22)</a:t>
            </a:r>
          </a:p>
        </p:txBody>
      </p:sp>
      <p:cxnSp>
        <p:nvCxnSpPr>
          <p:cNvPr id="249" name="Straight Connector 248">
            <a:extLst>
              <a:ext uri="{FF2B5EF4-FFF2-40B4-BE49-F238E27FC236}">
                <a16:creationId xmlns:a16="http://schemas.microsoft.com/office/drawing/2014/main" id="{96D66CA5-E248-4AD9-9032-55AC991ADEF2}"/>
              </a:ext>
            </a:extLst>
          </p:cNvPr>
          <p:cNvCxnSpPr>
            <a:cxnSpLocks/>
          </p:cNvCxnSpPr>
          <p:nvPr/>
        </p:nvCxnSpPr>
        <p:spPr>
          <a:xfrm flipH="1">
            <a:off x="7076696" y="4738411"/>
            <a:ext cx="119950" cy="228059"/>
          </a:xfrm>
          <a:prstGeom prst="line">
            <a:avLst/>
          </a:prstGeom>
          <a:ln/>
        </p:spPr>
        <p:style>
          <a:lnRef idx="1">
            <a:schemeClr val="dk1"/>
          </a:lnRef>
          <a:fillRef idx="0">
            <a:schemeClr val="dk1"/>
          </a:fillRef>
          <a:effectRef idx="0">
            <a:schemeClr val="dk1"/>
          </a:effectRef>
          <a:fontRef idx="minor">
            <a:schemeClr val="tx1"/>
          </a:fontRef>
        </p:style>
      </p:cxnSp>
      <p:cxnSp>
        <p:nvCxnSpPr>
          <p:cNvPr id="258" name="Straight Connector 257">
            <a:extLst>
              <a:ext uri="{FF2B5EF4-FFF2-40B4-BE49-F238E27FC236}">
                <a16:creationId xmlns:a16="http://schemas.microsoft.com/office/drawing/2014/main" id="{1FA42510-3BC1-4427-B2C9-12E9E8A877B1}"/>
              </a:ext>
            </a:extLst>
          </p:cNvPr>
          <p:cNvCxnSpPr>
            <a:cxnSpLocks/>
          </p:cNvCxnSpPr>
          <p:nvPr/>
        </p:nvCxnSpPr>
        <p:spPr>
          <a:xfrm>
            <a:off x="6761335" y="5137971"/>
            <a:ext cx="263831" cy="588494"/>
          </a:xfrm>
          <a:prstGeom prst="line">
            <a:avLst/>
          </a:prstGeom>
        </p:spPr>
        <p:style>
          <a:lnRef idx="1">
            <a:schemeClr val="dk1"/>
          </a:lnRef>
          <a:fillRef idx="0">
            <a:schemeClr val="dk1"/>
          </a:fillRef>
          <a:effectRef idx="0">
            <a:schemeClr val="dk1"/>
          </a:effectRef>
          <a:fontRef idx="minor">
            <a:schemeClr val="tx1"/>
          </a:fontRef>
        </p:style>
      </p:cxnSp>
      <p:sp>
        <p:nvSpPr>
          <p:cNvPr id="262" name="TextBox 261">
            <a:extLst>
              <a:ext uri="{FF2B5EF4-FFF2-40B4-BE49-F238E27FC236}">
                <a16:creationId xmlns:a16="http://schemas.microsoft.com/office/drawing/2014/main" id="{778311C3-4309-470F-85AE-123B53672601}"/>
              </a:ext>
            </a:extLst>
          </p:cNvPr>
          <p:cNvSpPr txBox="1"/>
          <p:nvPr/>
        </p:nvSpPr>
        <p:spPr>
          <a:xfrm>
            <a:off x="6821413" y="5642115"/>
            <a:ext cx="963725" cy="246221"/>
          </a:xfrm>
          <a:prstGeom prst="rect">
            <a:avLst/>
          </a:prstGeom>
          <a:noFill/>
        </p:spPr>
        <p:txBody>
          <a:bodyPr wrap="none" rtlCol="0">
            <a:spAutoFit/>
          </a:bodyPr>
          <a:lstStyle/>
          <a:p>
            <a:pPr algn="ctr"/>
            <a:r>
              <a:rPr lang="en-GB" sz="1000" dirty="0">
                <a:solidFill>
                  <a:srgbClr val="FF0000"/>
                </a:solidFill>
              </a:rPr>
              <a:t>Zimbabwe (42)</a:t>
            </a:r>
          </a:p>
        </p:txBody>
      </p:sp>
      <p:sp>
        <p:nvSpPr>
          <p:cNvPr id="263" name="TextBox 262">
            <a:extLst>
              <a:ext uri="{FF2B5EF4-FFF2-40B4-BE49-F238E27FC236}">
                <a16:creationId xmlns:a16="http://schemas.microsoft.com/office/drawing/2014/main" id="{1244DCF3-458C-4815-9806-11B0229999D6}"/>
              </a:ext>
            </a:extLst>
          </p:cNvPr>
          <p:cNvSpPr txBox="1"/>
          <p:nvPr/>
        </p:nvSpPr>
        <p:spPr>
          <a:xfrm>
            <a:off x="6919435" y="5440838"/>
            <a:ext cx="736099" cy="246221"/>
          </a:xfrm>
          <a:prstGeom prst="rect">
            <a:avLst/>
          </a:prstGeom>
          <a:noFill/>
        </p:spPr>
        <p:txBody>
          <a:bodyPr wrap="none" rtlCol="0">
            <a:spAutoFit/>
          </a:bodyPr>
          <a:lstStyle/>
          <a:p>
            <a:pPr algn="ctr"/>
            <a:r>
              <a:rPr lang="en-GB" sz="1000" dirty="0">
                <a:solidFill>
                  <a:srgbClr val="FF0000"/>
                </a:solidFill>
              </a:rPr>
              <a:t>Malawi (3)</a:t>
            </a:r>
          </a:p>
        </p:txBody>
      </p:sp>
      <p:cxnSp>
        <p:nvCxnSpPr>
          <p:cNvPr id="264" name="Straight Connector 263">
            <a:extLst>
              <a:ext uri="{FF2B5EF4-FFF2-40B4-BE49-F238E27FC236}">
                <a16:creationId xmlns:a16="http://schemas.microsoft.com/office/drawing/2014/main" id="{0365628C-EE8F-4907-9239-881C25353E5E}"/>
              </a:ext>
            </a:extLst>
          </p:cNvPr>
          <p:cNvCxnSpPr>
            <a:cxnSpLocks/>
          </p:cNvCxnSpPr>
          <p:nvPr/>
        </p:nvCxnSpPr>
        <p:spPr>
          <a:xfrm>
            <a:off x="6937452" y="4916333"/>
            <a:ext cx="168734" cy="583235"/>
          </a:xfrm>
          <a:prstGeom prst="line">
            <a:avLst/>
          </a:prstGeom>
        </p:spPr>
        <p:style>
          <a:lnRef idx="1">
            <a:schemeClr val="dk1"/>
          </a:lnRef>
          <a:fillRef idx="0">
            <a:schemeClr val="dk1"/>
          </a:fillRef>
          <a:effectRef idx="0">
            <a:schemeClr val="dk1"/>
          </a:effectRef>
          <a:fontRef idx="minor">
            <a:schemeClr val="tx1"/>
          </a:fontRef>
        </p:style>
      </p:cxnSp>
      <p:sp>
        <p:nvSpPr>
          <p:cNvPr id="268" name="TextBox 267">
            <a:extLst>
              <a:ext uri="{FF2B5EF4-FFF2-40B4-BE49-F238E27FC236}">
                <a16:creationId xmlns:a16="http://schemas.microsoft.com/office/drawing/2014/main" id="{F0EC9AAA-5B6D-48D6-9F27-07AC4CEB154E}"/>
              </a:ext>
            </a:extLst>
          </p:cNvPr>
          <p:cNvSpPr txBox="1"/>
          <p:nvPr/>
        </p:nvSpPr>
        <p:spPr>
          <a:xfrm>
            <a:off x="5186035" y="4730429"/>
            <a:ext cx="801823" cy="246221"/>
          </a:xfrm>
          <a:prstGeom prst="rect">
            <a:avLst/>
          </a:prstGeom>
          <a:noFill/>
        </p:spPr>
        <p:txBody>
          <a:bodyPr wrap="none" rtlCol="0">
            <a:spAutoFit/>
          </a:bodyPr>
          <a:lstStyle/>
          <a:p>
            <a:pPr algn="ctr"/>
            <a:r>
              <a:rPr lang="en-GB" sz="1000" dirty="0">
                <a:solidFill>
                  <a:srgbClr val="FF0000"/>
                </a:solidFill>
              </a:rPr>
              <a:t>Zambia (11)</a:t>
            </a:r>
          </a:p>
        </p:txBody>
      </p:sp>
      <p:sp>
        <p:nvSpPr>
          <p:cNvPr id="270" name="TextBox 269">
            <a:extLst>
              <a:ext uri="{FF2B5EF4-FFF2-40B4-BE49-F238E27FC236}">
                <a16:creationId xmlns:a16="http://schemas.microsoft.com/office/drawing/2014/main" id="{20693B94-9B18-4C19-8F3F-1AB9AB5B6166}"/>
              </a:ext>
            </a:extLst>
          </p:cNvPr>
          <p:cNvSpPr txBox="1"/>
          <p:nvPr/>
        </p:nvSpPr>
        <p:spPr>
          <a:xfrm>
            <a:off x="4997060" y="4925431"/>
            <a:ext cx="867545" cy="246221"/>
          </a:xfrm>
          <a:prstGeom prst="rect">
            <a:avLst/>
          </a:prstGeom>
          <a:noFill/>
        </p:spPr>
        <p:txBody>
          <a:bodyPr wrap="none" rtlCol="0">
            <a:spAutoFit/>
          </a:bodyPr>
          <a:lstStyle/>
          <a:p>
            <a:pPr algn="ctr"/>
            <a:r>
              <a:rPr lang="en-GB" sz="1000" dirty="0">
                <a:solidFill>
                  <a:srgbClr val="FF0000"/>
                </a:solidFill>
              </a:rPr>
              <a:t>Botswana (5)</a:t>
            </a:r>
          </a:p>
        </p:txBody>
      </p:sp>
      <p:cxnSp>
        <p:nvCxnSpPr>
          <p:cNvPr id="271" name="Straight Connector 270">
            <a:extLst>
              <a:ext uri="{FF2B5EF4-FFF2-40B4-BE49-F238E27FC236}">
                <a16:creationId xmlns:a16="http://schemas.microsoft.com/office/drawing/2014/main" id="{AF8F4038-4343-4600-976D-016AFBA8F4D2}"/>
              </a:ext>
            </a:extLst>
          </p:cNvPr>
          <p:cNvCxnSpPr>
            <a:cxnSpLocks/>
          </p:cNvCxnSpPr>
          <p:nvPr/>
        </p:nvCxnSpPr>
        <p:spPr>
          <a:xfrm>
            <a:off x="5900933" y="4863874"/>
            <a:ext cx="669074" cy="58205"/>
          </a:xfrm>
          <a:prstGeom prst="line">
            <a:avLst/>
          </a:prstGeom>
        </p:spPr>
        <p:style>
          <a:lnRef idx="1">
            <a:schemeClr val="dk1"/>
          </a:lnRef>
          <a:fillRef idx="0">
            <a:schemeClr val="dk1"/>
          </a:fillRef>
          <a:effectRef idx="0">
            <a:schemeClr val="dk1"/>
          </a:effectRef>
          <a:fontRef idx="minor">
            <a:schemeClr val="tx1"/>
          </a:fontRef>
        </p:style>
      </p:cxnSp>
      <p:sp>
        <p:nvSpPr>
          <p:cNvPr id="274" name="TextBox 273">
            <a:extLst>
              <a:ext uri="{FF2B5EF4-FFF2-40B4-BE49-F238E27FC236}">
                <a16:creationId xmlns:a16="http://schemas.microsoft.com/office/drawing/2014/main" id="{569CDC76-7936-4CA5-9B7B-3E340EC9E0A0}"/>
              </a:ext>
            </a:extLst>
          </p:cNvPr>
          <p:cNvSpPr txBox="1"/>
          <p:nvPr/>
        </p:nvSpPr>
        <p:spPr>
          <a:xfrm>
            <a:off x="7320249" y="4229457"/>
            <a:ext cx="838691" cy="246221"/>
          </a:xfrm>
          <a:prstGeom prst="rect">
            <a:avLst/>
          </a:prstGeom>
          <a:noFill/>
        </p:spPr>
        <p:txBody>
          <a:bodyPr wrap="none" rtlCol="0">
            <a:spAutoFit/>
          </a:bodyPr>
          <a:lstStyle/>
          <a:p>
            <a:pPr algn="ctr"/>
            <a:r>
              <a:rPr lang="en-GB" sz="1000" dirty="0">
                <a:solidFill>
                  <a:srgbClr val="FF0000"/>
                </a:solidFill>
              </a:rPr>
              <a:t>Rwanda (10)</a:t>
            </a:r>
          </a:p>
        </p:txBody>
      </p:sp>
      <p:sp>
        <p:nvSpPr>
          <p:cNvPr id="275" name="Star: 5 Points 274">
            <a:extLst>
              <a:ext uri="{FF2B5EF4-FFF2-40B4-BE49-F238E27FC236}">
                <a16:creationId xmlns:a16="http://schemas.microsoft.com/office/drawing/2014/main" id="{BC188E14-5D7A-4BE4-9BAB-9CE9F734322C}"/>
              </a:ext>
            </a:extLst>
          </p:cNvPr>
          <p:cNvSpPr/>
          <p:nvPr/>
        </p:nvSpPr>
        <p:spPr>
          <a:xfrm>
            <a:off x="7632674" y="4227384"/>
            <a:ext cx="45719" cy="45719"/>
          </a:xfrm>
          <a:prstGeom prst="star5">
            <a:avLst/>
          </a:prstGeom>
          <a:solidFill>
            <a:srgbClr val="E30A0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Star: 5 Points 276">
            <a:extLst>
              <a:ext uri="{FF2B5EF4-FFF2-40B4-BE49-F238E27FC236}">
                <a16:creationId xmlns:a16="http://schemas.microsoft.com/office/drawing/2014/main" id="{4A57FEE5-F20C-4695-B581-EF8145F1211F}"/>
              </a:ext>
            </a:extLst>
          </p:cNvPr>
          <p:cNvSpPr/>
          <p:nvPr/>
        </p:nvSpPr>
        <p:spPr>
          <a:xfrm>
            <a:off x="8033355" y="5097615"/>
            <a:ext cx="45719" cy="45719"/>
          </a:xfrm>
          <a:prstGeom prst="star5">
            <a:avLst/>
          </a:prstGeom>
          <a:solidFill>
            <a:srgbClr val="E30A0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8" name="Straight Connector 277">
            <a:extLst>
              <a:ext uri="{FF2B5EF4-FFF2-40B4-BE49-F238E27FC236}">
                <a16:creationId xmlns:a16="http://schemas.microsoft.com/office/drawing/2014/main" id="{69B6E159-408D-4A10-82B9-5A748CCC2A73}"/>
              </a:ext>
            </a:extLst>
          </p:cNvPr>
          <p:cNvCxnSpPr>
            <a:cxnSpLocks/>
          </p:cNvCxnSpPr>
          <p:nvPr/>
        </p:nvCxnSpPr>
        <p:spPr>
          <a:xfrm>
            <a:off x="5781648" y="5068166"/>
            <a:ext cx="724070" cy="169258"/>
          </a:xfrm>
          <a:prstGeom prst="line">
            <a:avLst/>
          </a:prstGeom>
        </p:spPr>
        <p:style>
          <a:lnRef idx="1">
            <a:schemeClr val="dk1"/>
          </a:lnRef>
          <a:fillRef idx="0">
            <a:schemeClr val="dk1"/>
          </a:fillRef>
          <a:effectRef idx="0">
            <a:schemeClr val="dk1"/>
          </a:effectRef>
          <a:fontRef idx="minor">
            <a:schemeClr val="tx1"/>
          </a:fontRef>
        </p:style>
      </p:cxnSp>
      <p:sp>
        <p:nvSpPr>
          <p:cNvPr id="280" name="TextBox 279">
            <a:extLst>
              <a:ext uri="{FF2B5EF4-FFF2-40B4-BE49-F238E27FC236}">
                <a16:creationId xmlns:a16="http://schemas.microsoft.com/office/drawing/2014/main" id="{4F809B2F-AB81-4A67-84D2-4FC9C6947F45}"/>
              </a:ext>
            </a:extLst>
          </p:cNvPr>
          <p:cNvSpPr txBox="1"/>
          <p:nvPr/>
        </p:nvSpPr>
        <p:spPr>
          <a:xfrm>
            <a:off x="5411267" y="5224782"/>
            <a:ext cx="788999" cy="246221"/>
          </a:xfrm>
          <a:prstGeom prst="rect">
            <a:avLst/>
          </a:prstGeom>
          <a:noFill/>
        </p:spPr>
        <p:txBody>
          <a:bodyPr wrap="none" rtlCol="0">
            <a:spAutoFit/>
          </a:bodyPr>
          <a:lstStyle/>
          <a:p>
            <a:pPr algn="ctr"/>
            <a:r>
              <a:rPr lang="en-GB" sz="1000" dirty="0">
                <a:solidFill>
                  <a:srgbClr val="FF0000"/>
                </a:solidFill>
              </a:rPr>
              <a:t>Namibia (1)</a:t>
            </a:r>
          </a:p>
        </p:txBody>
      </p:sp>
      <p:sp>
        <p:nvSpPr>
          <p:cNvPr id="281" name="TextBox 280">
            <a:extLst>
              <a:ext uri="{FF2B5EF4-FFF2-40B4-BE49-F238E27FC236}">
                <a16:creationId xmlns:a16="http://schemas.microsoft.com/office/drawing/2014/main" id="{174909B0-D9EC-4AF1-912D-1C52C8E39C17}"/>
              </a:ext>
            </a:extLst>
          </p:cNvPr>
          <p:cNvSpPr txBox="1"/>
          <p:nvPr/>
        </p:nvSpPr>
        <p:spPr>
          <a:xfrm>
            <a:off x="5648406" y="5780686"/>
            <a:ext cx="990977" cy="246221"/>
          </a:xfrm>
          <a:prstGeom prst="rect">
            <a:avLst/>
          </a:prstGeom>
          <a:noFill/>
        </p:spPr>
        <p:txBody>
          <a:bodyPr wrap="none" rtlCol="0">
            <a:spAutoFit/>
          </a:bodyPr>
          <a:lstStyle/>
          <a:p>
            <a:pPr algn="ctr"/>
            <a:r>
              <a:rPr lang="en-GB" sz="1000" dirty="0">
                <a:solidFill>
                  <a:srgbClr val="FF0000"/>
                </a:solidFill>
              </a:rPr>
              <a:t>South Africa (5)</a:t>
            </a:r>
          </a:p>
        </p:txBody>
      </p:sp>
      <p:cxnSp>
        <p:nvCxnSpPr>
          <p:cNvPr id="282" name="Straight Connector 281">
            <a:extLst>
              <a:ext uri="{FF2B5EF4-FFF2-40B4-BE49-F238E27FC236}">
                <a16:creationId xmlns:a16="http://schemas.microsoft.com/office/drawing/2014/main" id="{A54F723D-7C30-4C6F-938C-A2EF0C49F964}"/>
              </a:ext>
            </a:extLst>
          </p:cNvPr>
          <p:cNvCxnSpPr>
            <a:cxnSpLocks/>
          </p:cNvCxnSpPr>
          <p:nvPr/>
        </p:nvCxnSpPr>
        <p:spPr>
          <a:xfrm flipV="1">
            <a:off x="6828378" y="4107207"/>
            <a:ext cx="750181" cy="62659"/>
          </a:xfrm>
          <a:prstGeom prst="line">
            <a:avLst/>
          </a:prstGeom>
        </p:spPr>
        <p:style>
          <a:lnRef idx="1">
            <a:schemeClr val="dk1"/>
          </a:lnRef>
          <a:fillRef idx="0">
            <a:schemeClr val="dk1"/>
          </a:fillRef>
          <a:effectRef idx="0">
            <a:schemeClr val="dk1"/>
          </a:effectRef>
          <a:fontRef idx="minor">
            <a:schemeClr val="tx1"/>
          </a:fontRef>
        </p:style>
      </p:cxnSp>
      <p:sp>
        <p:nvSpPr>
          <p:cNvPr id="285" name="TextBox 284">
            <a:extLst>
              <a:ext uri="{FF2B5EF4-FFF2-40B4-BE49-F238E27FC236}">
                <a16:creationId xmlns:a16="http://schemas.microsoft.com/office/drawing/2014/main" id="{84F17165-3478-49CD-BA55-B71F9B5DF5A9}"/>
              </a:ext>
            </a:extLst>
          </p:cNvPr>
          <p:cNvSpPr txBox="1"/>
          <p:nvPr/>
        </p:nvSpPr>
        <p:spPr>
          <a:xfrm>
            <a:off x="7508192" y="3988948"/>
            <a:ext cx="821059" cy="246221"/>
          </a:xfrm>
          <a:prstGeom prst="rect">
            <a:avLst/>
          </a:prstGeom>
          <a:noFill/>
        </p:spPr>
        <p:txBody>
          <a:bodyPr wrap="none" rtlCol="0">
            <a:spAutoFit/>
          </a:bodyPr>
          <a:lstStyle/>
          <a:p>
            <a:pPr algn="ctr"/>
            <a:r>
              <a:rPr lang="en-GB" sz="1000" dirty="0">
                <a:solidFill>
                  <a:srgbClr val="FF0000"/>
                </a:solidFill>
              </a:rPr>
              <a:t>Uganda (34)</a:t>
            </a:r>
          </a:p>
        </p:txBody>
      </p:sp>
      <p:sp>
        <p:nvSpPr>
          <p:cNvPr id="254" name="TextBox 253">
            <a:extLst>
              <a:ext uri="{FF2B5EF4-FFF2-40B4-BE49-F238E27FC236}">
                <a16:creationId xmlns:a16="http://schemas.microsoft.com/office/drawing/2014/main" id="{5A0B39D1-8236-4B64-8382-4FF02E6964CF}"/>
              </a:ext>
            </a:extLst>
          </p:cNvPr>
          <p:cNvSpPr txBox="1"/>
          <p:nvPr/>
        </p:nvSpPr>
        <p:spPr>
          <a:xfrm>
            <a:off x="3332756" y="4513085"/>
            <a:ext cx="498855" cy="400110"/>
          </a:xfrm>
          <a:prstGeom prst="rect">
            <a:avLst/>
          </a:prstGeom>
          <a:noFill/>
        </p:spPr>
        <p:txBody>
          <a:bodyPr wrap="none" rtlCol="0">
            <a:spAutoFit/>
          </a:bodyPr>
          <a:lstStyle/>
          <a:p>
            <a:pPr algn="ctr"/>
            <a:r>
              <a:rPr lang="en-GB" sz="1000" dirty="0">
                <a:solidFill>
                  <a:srgbClr val="F8CBAD"/>
                </a:solidFill>
              </a:rPr>
              <a:t>Brazil </a:t>
            </a:r>
          </a:p>
          <a:p>
            <a:pPr algn="ctr"/>
            <a:r>
              <a:rPr lang="en-GB" sz="1000" dirty="0">
                <a:solidFill>
                  <a:srgbClr val="F8CBAD"/>
                </a:solidFill>
              </a:rPr>
              <a:t>(1)</a:t>
            </a:r>
          </a:p>
        </p:txBody>
      </p:sp>
      <p:sp>
        <p:nvSpPr>
          <p:cNvPr id="255" name="TextBox 254">
            <a:extLst>
              <a:ext uri="{FF2B5EF4-FFF2-40B4-BE49-F238E27FC236}">
                <a16:creationId xmlns:a16="http://schemas.microsoft.com/office/drawing/2014/main" id="{F5832509-E6EA-4802-A108-4D9C2A2EACF7}"/>
              </a:ext>
            </a:extLst>
          </p:cNvPr>
          <p:cNvSpPr txBox="1"/>
          <p:nvPr/>
        </p:nvSpPr>
        <p:spPr>
          <a:xfrm>
            <a:off x="6285925" y="4145608"/>
            <a:ext cx="429926" cy="400110"/>
          </a:xfrm>
          <a:prstGeom prst="rect">
            <a:avLst/>
          </a:prstGeom>
          <a:noFill/>
        </p:spPr>
        <p:txBody>
          <a:bodyPr wrap="none" rtlCol="0">
            <a:spAutoFit/>
          </a:bodyPr>
          <a:lstStyle/>
          <a:p>
            <a:pPr algn="ctr"/>
            <a:r>
              <a:rPr lang="en-GB" sz="1000" dirty="0">
                <a:solidFill>
                  <a:srgbClr val="F8CBAD"/>
                </a:solidFill>
              </a:rPr>
              <a:t>DRC </a:t>
            </a:r>
          </a:p>
          <a:p>
            <a:pPr algn="ctr"/>
            <a:r>
              <a:rPr lang="en-GB" sz="1000" dirty="0">
                <a:solidFill>
                  <a:srgbClr val="F8CBAD"/>
                </a:solidFill>
              </a:rPr>
              <a:t>(3)</a:t>
            </a:r>
          </a:p>
        </p:txBody>
      </p:sp>
      <p:sp>
        <p:nvSpPr>
          <p:cNvPr id="256" name="TextBox 255">
            <a:extLst>
              <a:ext uri="{FF2B5EF4-FFF2-40B4-BE49-F238E27FC236}">
                <a16:creationId xmlns:a16="http://schemas.microsoft.com/office/drawing/2014/main" id="{8F997F6D-6203-44A4-B80A-2449098805CA}"/>
              </a:ext>
            </a:extLst>
          </p:cNvPr>
          <p:cNvSpPr txBox="1"/>
          <p:nvPr/>
        </p:nvSpPr>
        <p:spPr>
          <a:xfrm>
            <a:off x="5597569" y="3577265"/>
            <a:ext cx="585418" cy="400110"/>
          </a:xfrm>
          <a:prstGeom prst="rect">
            <a:avLst/>
          </a:prstGeom>
          <a:noFill/>
        </p:spPr>
        <p:txBody>
          <a:bodyPr wrap="none" rtlCol="0">
            <a:spAutoFit/>
          </a:bodyPr>
          <a:lstStyle/>
          <a:p>
            <a:pPr algn="ctr"/>
            <a:r>
              <a:rPr lang="en-GB" sz="1000" dirty="0">
                <a:solidFill>
                  <a:srgbClr val="F8CBAD"/>
                </a:solidFill>
              </a:rPr>
              <a:t>Nigeria </a:t>
            </a:r>
          </a:p>
          <a:p>
            <a:pPr algn="ctr"/>
            <a:r>
              <a:rPr lang="en-GB" sz="1000" dirty="0">
                <a:solidFill>
                  <a:srgbClr val="F8CBAD"/>
                </a:solidFill>
              </a:rPr>
              <a:t>(115)</a:t>
            </a:r>
          </a:p>
        </p:txBody>
      </p:sp>
      <p:sp>
        <p:nvSpPr>
          <p:cNvPr id="257" name="TextBox 256">
            <a:extLst>
              <a:ext uri="{FF2B5EF4-FFF2-40B4-BE49-F238E27FC236}">
                <a16:creationId xmlns:a16="http://schemas.microsoft.com/office/drawing/2014/main" id="{7F05186A-02CE-44BD-8964-9ADCAE6FA48A}"/>
              </a:ext>
            </a:extLst>
          </p:cNvPr>
          <p:cNvSpPr txBox="1"/>
          <p:nvPr/>
        </p:nvSpPr>
        <p:spPr>
          <a:xfrm>
            <a:off x="4882357" y="4060776"/>
            <a:ext cx="550151" cy="400110"/>
          </a:xfrm>
          <a:prstGeom prst="rect">
            <a:avLst/>
          </a:prstGeom>
          <a:noFill/>
        </p:spPr>
        <p:txBody>
          <a:bodyPr wrap="none" rtlCol="0">
            <a:spAutoFit/>
          </a:bodyPr>
          <a:lstStyle/>
          <a:p>
            <a:pPr algn="ctr"/>
            <a:r>
              <a:rPr lang="en-GB" sz="1000" dirty="0">
                <a:solidFill>
                  <a:srgbClr val="FF0000"/>
                </a:solidFill>
              </a:rPr>
              <a:t>Ghana </a:t>
            </a:r>
          </a:p>
          <a:p>
            <a:pPr algn="ctr"/>
            <a:r>
              <a:rPr lang="en-GB" sz="1000" dirty="0">
                <a:solidFill>
                  <a:srgbClr val="FF0000"/>
                </a:solidFill>
              </a:rPr>
              <a:t>(6)</a:t>
            </a:r>
          </a:p>
        </p:txBody>
      </p:sp>
      <p:cxnSp>
        <p:nvCxnSpPr>
          <p:cNvPr id="259" name="Straight Connector 258">
            <a:extLst>
              <a:ext uri="{FF2B5EF4-FFF2-40B4-BE49-F238E27FC236}">
                <a16:creationId xmlns:a16="http://schemas.microsoft.com/office/drawing/2014/main" id="{244DB14D-80FD-4C83-A02A-B46B60341347}"/>
              </a:ext>
            </a:extLst>
          </p:cNvPr>
          <p:cNvCxnSpPr>
            <a:cxnSpLocks/>
          </p:cNvCxnSpPr>
          <p:nvPr/>
        </p:nvCxnSpPr>
        <p:spPr>
          <a:xfrm flipV="1">
            <a:off x="5228315" y="3856217"/>
            <a:ext cx="287343" cy="295827"/>
          </a:xfrm>
          <a:prstGeom prst="line">
            <a:avLst/>
          </a:prstGeom>
        </p:spPr>
        <p:style>
          <a:lnRef idx="1">
            <a:schemeClr val="dk1"/>
          </a:lnRef>
          <a:fillRef idx="0">
            <a:schemeClr val="dk1"/>
          </a:fillRef>
          <a:effectRef idx="0">
            <a:schemeClr val="dk1"/>
          </a:effectRef>
          <a:fontRef idx="minor">
            <a:schemeClr val="tx1"/>
          </a:fontRef>
        </p:style>
      </p:cxnSp>
      <p:sp>
        <p:nvSpPr>
          <p:cNvPr id="260" name="TextBox 259">
            <a:extLst>
              <a:ext uri="{FF2B5EF4-FFF2-40B4-BE49-F238E27FC236}">
                <a16:creationId xmlns:a16="http://schemas.microsoft.com/office/drawing/2014/main" id="{DBACE7D1-EE92-49C0-B3ED-967741D49898}"/>
              </a:ext>
            </a:extLst>
          </p:cNvPr>
          <p:cNvSpPr txBox="1"/>
          <p:nvPr/>
        </p:nvSpPr>
        <p:spPr>
          <a:xfrm>
            <a:off x="5263497" y="4079350"/>
            <a:ext cx="756938" cy="400110"/>
          </a:xfrm>
          <a:prstGeom prst="rect">
            <a:avLst/>
          </a:prstGeom>
          <a:noFill/>
        </p:spPr>
        <p:txBody>
          <a:bodyPr wrap="none" rtlCol="0">
            <a:spAutoFit/>
          </a:bodyPr>
          <a:lstStyle/>
          <a:p>
            <a:pPr algn="ctr"/>
            <a:r>
              <a:rPr lang="en-GB" sz="1000" dirty="0">
                <a:solidFill>
                  <a:srgbClr val="FF0000"/>
                </a:solidFill>
              </a:rPr>
              <a:t>Cameroon </a:t>
            </a:r>
          </a:p>
          <a:p>
            <a:pPr algn="ctr"/>
            <a:r>
              <a:rPr lang="en-GB" sz="1000" dirty="0">
                <a:solidFill>
                  <a:srgbClr val="FF0000"/>
                </a:solidFill>
              </a:rPr>
              <a:t>(4)</a:t>
            </a:r>
          </a:p>
        </p:txBody>
      </p:sp>
      <p:cxnSp>
        <p:nvCxnSpPr>
          <p:cNvPr id="265" name="Straight Connector 264">
            <a:extLst>
              <a:ext uri="{FF2B5EF4-FFF2-40B4-BE49-F238E27FC236}">
                <a16:creationId xmlns:a16="http://schemas.microsoft.com/office/drawing/2014/main" id="{01067986-86A5-4AE5-AEB6-104E34904816}"/>
              </a:ext>
            </a:extLst>
          </p:cNvPr>
          <p:cNvCxnSpPr>
            <a:cxnSpLocks/>
          </p:cNvCxnSpPr>
          <p:nvPr/>
        </p:nvCxnSpPr>
        <p:spPr>
          <a:xfrm flipV="1">
            <a:off x="5718615" y="3981781"/>
            <a:ext cx="321117" cy="188085"/>
          </a:xfrm>
          <a:prstGeom prst="line">
            <a:avLst/>
          </a:prstGeom>
        </p:spPr>
        <p:style>
          <a:lnRef idx="1">
            <a:schemeClr val="dk1"/>
          </a:lnRef>
          <a:fillRef idx="0">
            <a:schemeClr val="dk1"/>
          </a:fillRef>
          <a:effectRef idx="0">
            <a:schemeClr val="dk1"/>
          </a:effectRef>
          <a:fontRef idx="minor">
            <a:schemeClr val="tx1"/>
          </a:fontRef>
        </p:style>
      </p:cxnSp>
      <p:sp>
        <p:nvSpPr>
          <p:cNvPr id="261" name="TextBox 260">
            <a:extLst>
              <a:ext uri="{FF2B5EF4-FFF2-40B4-BE49-F238E27FC236}">
                <a16:creationId xmlns:a16="http://schemas.microsoft.com/office/drawing/2014/main" id="{4C8C78EB-B3FF-4B81-8B91-4945ECF5E338}"/>
              </a:ext>
            </a:extLst>
          </p:cNvPr>
          <p:cNvSpPr txBox="1"/>
          <p:nvPr/>
        </p:nvSpPr>
        <p:spPr>
          <a:xfrm>
            <a:off x="6519401" y="2333528"/>
            <a:ext cx="710451" cy="246221"/>
          </a:xfrm>
          <a:prstGeom prst="rect">
            <a:avLst/>
          </a:prstGeom>
          <a:noFill/>
        </p:spPr>
        <p:txBody>
          <a:bodyPr wrap="none" rtlCol="0">
            <a:spAutoFit/>
          </a:bodyPr>
          <a:lstStyle/>
          <a:p>
            <a:pPr algn="ctr"/>
            <a:r>
              <a:rPr lang="en-GB" sz="1000" dirty="0">
                <a:solidFill>
                  <a:srgbClr val="F8CBAD"/>
                </a:solidFill>
              </a:rPr>
              <a:t>Turkey (2)</a:t>
            </a:r>
          </a:p>
        </p:txBody>
      </p:sp>
      <p:sp>
        <p:nvSpPr>
          <p:cNvPr id="266" name="TextBox 265">
            <a:extLst>
              <a:ext uri="{FF2B5EF4-FFF2-40B4-BE49-F238E27FC236}">
                <a16:creationId xmlns:a16="http://schemas.microsoft.com/office/drawing/2014/main" id="{293891E7-F510-454F-BF58-D0A67D24D4A0}"/>
              </a:ext>
            </a:extLst>
          </p:cNvPr>
          <p:cNvSpPr txBox="1"/>
          <p:nvPr/>
        </p:nvSpPr>
        <p:spPr>
          <a:xfrm>
            <a:off x="4769972" y="1996962"/>
            <a:ext cx="744419" cy="246221"/>
          </a:xfrm>
          <a:prstGeom prst="rect">
            <a:avLst/>
          </a:prstGeom>
          <a:noFill/>
        </p:spPr>
        <p:txBody>
          <a:bodyPr wrap="square" rtlCol="0">
            <a:spAutoFit/>
          </a:bodyPr>
          <a:lstStyle/>
          <a:p>
            <a:pPr algn="ctr"/>
            <a:r>
              <a:rPr lang="en-GB" sz="1000" dirty="0">
                <a:solidFill>
                  <a:srgbClr val="FF0000"/>
                </a:solidFill>
              </a:rPr>
              <a:t>France (1)</a:t>
            </a:r>
          </a:p>
        </p:txBody>
      </p:sp>
      <p:sp>
        <p:nvSpPr>
          <p:cNvPr id="267" name="TextBox 266">
            <a:extLst>
              <a:ext uri="{FF2B5EF4-FFF2-40B4-BE49-F238E27FC236}">
                <a16:creationId xmlns:a16="http://schemas.microsoft.com/office/drawing/2014/main" id="{6434266F-2E57-4560-AE52-48BF61A1E3EB}"/>
              </a:ext>
            </a:extLst>
          </p:cNvPr>
          <p:cNvSpPr txBox="1"/>
          <p:nvPr/>
        </p:nvSpPr>
        <p:spPr>
          <a:xfrm>
            <a:off x="4753276" y="1371863"/>
            <a:ext cx="953398" cy="246221"/>
          </a:xfrm>
          <a:prstGeom prst="rect">
            <a:avLst/>
          </a:prstGeom>
          <a:noFill/>
        </p:spPr>
        <p:txBody>
          <a:bodyPr wrap="square" rtlCol="0">
            <a:spAutoFit/>
          </a:bodyPr>
          <a:lstStyle/>
          <a:p>
            <a:pPr algn="ctr"/>
            <a:r>
              <a:rPr lang="en-GB" sz="1000" dirty="0">
                <a:solidFill>
                  <a:srgbClr val="FF0000"/>
                </a:solidFill>
              </a:rPr>
              <a:t>Germany (2)</a:t>
            </a:r>
          </a:p>
        </p:txBody>
      </p:sp>
      <p:sp>
        <p:nvSpPr>
          <p:cNvPr id="269" name="TextBox 268">
            <a:extLst>
              <a:ext uri="{FF2B5EF4-FFF2-40B4-BE49-F238E27FC236}">
                <a16:creationId xmlns:a16="http://schemas.microsoft.com/office/drawing/2014/main" id="{EFE30B13-C5E7-488D-876D-3EFFE78F3BC9}"/>
              </a:ext>
            </a:extLst>
          </p:cNvPr>
          <p:cNvSpPr txBox="1"/>
          <p:nvPr/>
        </p:nvSpPr>
        <p:spPr>
          <a:xfrm>
            <a:off x="4571119" y="2216067"/>
            <a:ext cx="744419" cy="246221"/>
          </a:xfrm>
          <a:prstGeom prst="rect">
            <a:avLst/>
          </a:prstGeom>
          <a:noFill/>
        </p:spPr>
        <p:txBody>
          <a:bodyPr wrap="square" rtlCol="0">
            <a:spAutoFit/>
          </a:bodyPr>
          <a:lstStyle/>
          <a:p>
            <a:pPr algn="ctr"/>
            <a:r>
              <a:rPr lang="en-GB" sz="1000" dirty="0">
                <a:solidFill>
                  <a:srgbClr val="FF0000"/>
                </a:solidFill>
              </a:rPr>
              <a:t>Italy (1)</a:t>
            </a:r>
          </a:p>
        </p:txBody>
      </p:sp>
      <p:cxnSp>
        <p:nvCxnSpPr>
          <p:cNvPr id="272" name="Straight Connector 271">
            <a:extLst>
              <a:ext uri="{FF2B5EF4-FFF2-40B4-BE49-F238E27FC236}">
                <a16:creationId xmlns:a16="http://schemas.microsoft.com/office/drawing/2014/main" id="{7B08DE13-25FC-4AEF-81D0-BCAD4A832300}"/>
              </a:ext>
            </a:extLst>
          </p:cNvPr>
          <p:cNvCxnSpPr>
            <a:cxnSpLocks/>
          </p:cNvCxnSpPr>
          <p:nvPr/>
        </p:nvCxnSpPr>
        <p:spPr>
          <a:xfrm flipV="1">
            <a:off x="5149886" y="2235387"/>
            <a:ext cx="826063" cy="98141"/>
          </a:xfrm>
          <a:prstGeom prst="line">
            <a:avLst/>
          </a:prstGeom>
        </p:spPr>
        <p:style>
          <a:lnRef idx="1">
            <a:schemeClr val="dk1"/>
          </a:lnRef>
          <a:fillRef idx="0">
            <a:schemeClr val="dk1"/>
          </a:fillRef>
          <a:effectRef idx="0">
            <a:schemeClr val="dk1"/>
          </a:effectRef>
          <a:fontRef idx="minor">
            <a:schemeClr val="tx1"/>
          </a:fontRef>
        </p:style>
      </p:cxnSp>
      <p:cxnSp>
        <p:nvCxnSpPr>
          <p:cNvPr id="273" name="Straight Connector 272">
            <a:extLst>
              <a:ext uri="{FF2B5EF4-FFF2-40B4-BE49-F238E27FC236}">
                <a16:creationId xmlns:a16="http://schemas.microsoft.com/office/drawing/2014/main" id="{DF27A0B7-D92B-4463-904F-6F3A92512492}"/>
              </a:ext>
            </a:extLst>
          </p:cNvPr>
          <p:cNvCxnSpPr>
            <a:cxnSpLocks/>
          </p:cNvCxnSpPr>
          <p:nvPr/>
        </p:nvCxnSpPr>
        <p:spPr>
          <a:xfrm>
            <a:off x="5539504" y="1568073"/>
            <a:ext cx="351598" cy="336595"/>
          </a:xfrm>
          <a:prstGeom prst="line">
            <a:avLst/>
          </a:prstGeom>
        </p:spPr>
        <p:style>
          <a:lnRef idx="1">
            <a:schemeClr val="dk1"/>
          </a:lnRef>
          <a:fillRef idx="0">
            <a:schemeClr val="dk1"/>
          </a:fillRef>
          <a:effectRef idx="0">
            <a:schemeClr val="dk1"/>
          </a:effectRef>
          <a:fontRef idx="minor">
            <a:schemeClr val="tx1"/>
          </a:fontRef>
        </p:style>
      </p:cxnSp>
      <p:sp>
        <p:nvSpPr>
          <p:cNvPr id="276" name="TextBox 275">
            <a:extLst>
              <a:ext uri="{FF2B5EF4-FFF2-40B4-BE49-F238E27FC236}">
                <a16:creationId xmlns:a16="http://schemas.microsoft.com/office/drawing/2014/main" id="{FC1BFDA6-E1DA-4C44-A56A-A362FFF0E5D2}"/>
              </a:ext>
            </a:extLst>
          </p:cNvPr>
          <p:cNvSpPr txBox="1"/>
          <p:nvPr/>
        </p:nvSpPr>
        <p:spPr>
          <a:xfrm>
            <a:off x="8399040" y="3004514"/>
            <a:ext cx="470000" cy="400110"/>
          </a:xfrm>
          <a:prstGeom prst="rect">
            <a:avLst/>
          </a:prstGeom>
          <a:noFill/>
        </p:spPr>
        <p:txBody>
          <a:bodyPr wrap="none" rtlCol="0">
            <a:spAutoFit/>
          </a:bodyPr>
          <a:lstStyle/>
          <a:p>
            <a:pPr algn="ctr"/>
            <a:r>
              <a:rPr lang="en-GB" sz="1000" dirty="0">
                <a:solidFill>
                  <a:srgbClr val="F8CBAD"/>
                </a:solidFill>
              </a:rPr>
              <a:t>India </a:t>
            </a:r>
          </a:p>
          <a:p>
            <a:pPr algn="ctr"/>
            <a:r>
              <a:rPr lang="en-GB" sz="1000" dirty="0">
                <a:solidFill>
                  <a:srgbClr val="F8CBAD"/>
                </a:solidFill>
              </a:rPr>
              <a:t>(1)</a:t>
            </a:r>
          </a:p>
        </p:txBody>
      </p:sp>
      <p:sp>
        <p:nvSpPr>
          <p:cNvPr id="279" name="TextBox 278">
            <a:extLst>
              <a:ext uri="{FF2B5EF4-FFF2-40B4-BE49-F238E27FC236}">
                <a16:creationId xmlns:a16="http://schemas.microsoft.com/office/drawing/2014/main" id="{6FC522B5-521C-4741-A1F6-73938B41A669}"/>
              </a:ext>
            </a:extLst>
          </p:cNvPr>
          <p:cNvSpPr txBox="1"/>
          <p:nvPr/>
        </p:nvSpPr>
        <p:spPr>
          <a:xfrm>
            <a:off x="8621155" y="3898071"/>
            <a:ext cx="676788" cy="400110"/>
          </a:xfrm>
          <a:prstGeom prst="rect">
            <a:avLst/>
          </a:prstGeom>
          <a:noFill/>
        </p:spPr>
        <p:txBody>
          <a:bodyPr wrap="none" rtlCol="0">
            <a:spAutoFit/>
          </a:bodyPr>
          <a:lstStyle/>
          <a:p>
            <a:pPr algn="ctr"/>
            <a:r>
              <a:rPr lang="en-GB" sz="1000" dirty="0">
                <a:solidFill>
                  <a:srgbClr val="FF0000"/>
                </a:solidFill>
              </a:rPr>
              <a:t>Sri Lanka </a:t>
            </a:r>
          </a:p>
          <a:p>
            <a:pPr algn="ctr"/>
            <a:r>
              <a:rPr lang="en-GB" sz="1000" dirty="0">
                <a:solidFill>
                  <a:srgbClr val="FF0000"/>
                </a:solidFill>
              </a:rPr>
              <a:t>(1)</a:t>
            </a:r>
          </a:p>
        </p:txBody>
      </p:sp>
      <p:sp>
        <p:nvSpPr>
          <p:cNvPr id="283" name="TextBox 282">
            <a:extLst>
              <a:ext uri="{FF2B5EF4-FFF2-40B4-BE49-F238E27FC236}">
                <a16:creationId xmlns:a16="http://schemas.microsoft.com/office/drawing/2014/main" id="{AD1DEBED-AAEF-43EA-85B8-DBB6CE8CEAF5}"/>
              </a:ext>
            </a:extLst>
          </p:cNvPr>
          <p:cNvSpPr txBox="1"/>
          <p:nvPr/>
        </p:nvSpPr>
        <p:spPr>
          <a:xfrm>
            <a:off x="8853702" y="3456151"/>
            <a:ext cx="518091" cy="400110"/>
          </a:xfrm>
          <a:prstGeom prst="rect">
            <a:avLst/>
          </a:prstGeom>
          <a:noFill/>
        </p:spPr>
        <p:txBody>
          <a:bodyPr wrap="none" rtlCol="0">
            <a:spAutoFit/>
          </a:bodyPr>
          <a:lstStyle/>
          <a:p>
            <a:pPr algn="ctr"/>
            <a:r>
              <a:rPr lang="en-GB" sz="1000" dirty="0">
                <a:solidFill>
                  <a:srgbClr val="FF0000"/>
                </a:solidFill>
              </a:rPr>
              <a:t>Nepal </a:t>
            </a:r>
          </a:p>
          <a:p>
            <a:pPr algn="ctr"/>
            <a:r>
              <a:rPr lang="en-GB" sz="1000" dirty="0">
                <a:solidFill>
                  <a:srgbClr val="FF0000"/>
                </a:solidFill>
              </a:rPr>
              <a:t>(1)</a:t>
            </a:r>
          </a:p>
        </p:txBody>
      </p:sp>
      <p:cxnSp>
        <p:nvCxnSpPr>
          <p:cNvPr id="286" name="Straight Connector 285">
            <a:extLst>
              <a:ext uri="{FF2B5EF4-FFF2-40B4-BE49-F238E27FC236}">
                <a16:creationId xmlns:a16="http://schemas.microsoft.com/office/drawing/2014/main" id="{4D47371A-92E8-4EE4-B1E8-B24B64F1EFB1}"/>
              </a:ext>
            </a:extLst>
          </p:cNvPr>
          <p:cNvCxnSpPr>
            <a:cxnSpLocks/>
          </p:cNvCxnSpPr>
          <p:nvPr/>
        </p:nvCxnSpPr>
        <p:spPr>
          <a:xfrm>
            <a:off x="7538331" y="3078374"/>
            <a:ext cx="229472" cy="555017"/>
          </a:xfrm>
          <a:prstGeom prst="line">
            <a:avLst/>
          </a:prstGeom>
        </p:spPr>
        <p:style>
          <a:lnRef idx="1">
            <a:schemeClr val="dk1"/>
          </a:lnRef>
          <a:fillRef idx="0">
            <a:schemeClr val="dk1"/>
          </a:fillRef>
          <a:effectRef idx="0">
            <a:schemeClr val="dk1"/>
          </a:effectRef>
          <a:fontRef idx="minor">
            <a:schemeClr val="tx1"/>
          </a:fontRef>
        </p:style>
      </p:cxnSp>
      <p:sp>
        <p:nvSpPr>
          <p:cNvPr id="287" name="TextBox 286">
            <a:extLst>
              <a:ext uri="{FF2B5EF4-FFF2-40B4-BE49-F238E27FC236}">
                <a16:creationId xmlns:a16="http://schemas.microsoft.com/office/drawing/2014/main" id="{54FB2F32-B7B0-4574-BAFD-5A1D9A56265F}"/>
              </a:ext>
            </a:extLst>
          </p:cNvPr>
          <p:cNvSpPr txBox="1"/>
          <p:nvPr/>
        </p:nvSpPr>
        <p:spPr>
          <a:xfrm>
            <a:off x="7044283" y="2989981"/>
            <a:ext cx="692818" cy="400110"/>
          </a:xfrm>
          <a:prstGeom prst="rect">
            <a:avLst/>
          </a:prstGeom>
          <a:noFill/>
        </p:spPr>
        <p:txBody>
          <a:bodyPr wrap="none" rtlCol="0">
            <a:spAutoFit/>
          </a:bodyPr>
          <a:lstStyle/>
          <a:p>
            <a:r>
              <a:rPr lang="en-GB" sz="1000" dirty="0">
                <a:solidFill>
                  <a:srgbClr val="F8CBAD"/>
                </a:solidFill>
              </a:rPr>
              <a:t>Saudi</a:t>
            </a:r>
          </a:p>
          <a:p>
            <a:r>
              <a:rPr lang="en-GB" sz="1000" dirty="0">
                <a:solidFill>
                  <a:srgbClr val="F8CBAD"/>
                </a:solidFill>
              </a:rPr>
              <a:t>Arabia (2)</a:t>
            </a:r>
          </a:p>
        </p:txBody>
      </p:sp>
      <p:cxnSp>
        <p:nvCxnSpPr>
          <p:cNvPr id="288" name="Straight Connector 287">
            <a:extLst>
              <a:ext uri="{FF2B5EF4-FFF2-40B4-BE49-F238E27FC236}">
                <a16:creationId xmlns:a16="http://schemas.microsoft.com/office/drawing/2014/main" id="{AB2BBC3A-FAD0-4033-BBDC-072C84DAA041}"/>
              </a:ext>
            </a:extLst>
          </p:cNvPr>
          <p:cNvCxnSpPr>
            <a:cxnSpLocks/>
          </p:cNvCxnSpPr>
          <p:nvPr/>
        </p:nvCxnSpPr>
        <p:spPr>
          <a:xfrm>
            <a:off x="7676429" y="3149770"/>
            <a:ext cx="198089" cy="336359"/>
          </a:xfrm>
          <a:prstGeom prst="line">
            <a:avLst/>
          </a:prstGeom>
        </p:spPr>
        <p:style>
          <a:lnRef idx="1">
            <a:schemeClr val="dk1"/>
          </a:lnRef>
          <a:fillRef idx="0">
            <a:schemeClr val="dk1"/>
          </a:fillRef>
          <a:effectRef idx="0">
            <a:schemeClr val="dk1"/>
          </a:effectRef>
          <a:fontRef idx="minor">
            <a:schemeClr val="tx1"/>
          </a:fontRef>
        </p:style>
      </p:cxnSp>
      <p:sp>
        <p:nvSpPr>
          <p:cNvPr id="289" name="TextBox 288">
            <a:extLst>
              <a:ext uri="{FF2B5EF4-FFF2-40B4-BE49-F238E27FC236}">
                <a16:creationId xmlns:a16="http://schemas.microsoft.com/office/drawing/2014/main" id="{9C7B72DD-5472-4A70-BE63-03BC1E2C5C76}"/>
              </a:ext>
            </a:extLst>
          </p:cNvPr>
          <p:cNvSpPr txBox="1"/>
          <p:nvPr/>
        </p:nvSpPr>
        <p:spPr>
          <a:xfrm>
            <a:off x="7653067" y="3569840"/>
            <a:ext cx="652744" cy="246221"/>
          </a:xfrm>
          <a:prstGeom prst="rect">
            <a:avLst/>
          </a:prstGeom>
          <a:noFill/>
        </p:spPr>
        <p:txBody>
          <a:bodyPr wrap="none" rtlCol="0">
            <a:spAutoFit/>
          </a:bodyPr>
          <a:lstStyle/>
          <a:p>
            <a:pPr algn="ctr"/>
            <a:r>
              <a:rPr lang="en-GB" sz="1000" dirty="0">
                <a:solidFill>
                  <a:srgbClr val="FF0000"/>
                </a:solidFill>
              </a:rPr>
              <a:t>Qatar (2)</a:t>
            </a:r>
          </a:p>
        </p:txBody>
      </p:sp>
      <p:sp>
        <p:nvSpPr>
          <p:cNvPr id="290" name="TextBox 289">
            <a:extLst>
              <a:ext uri="{FF2B5EF4-FFF2-40B4-BE49-F238E27FC236}">
                <a16:creationId xmlns:a16="http://schemas.microsoft.com/office/drawing/2014/main" id="{969891E9-1562-45A5-A9D1-6CE2D8223E84}"/>
              </a:ext>
            </a:extLst>
          </p:cNvPr>
          <p:cNvSpPr txBox="1"/>
          <p:nvPr/>
        </p:nvSpPr>
        <p:spPr>
          <a:xfrm>
            <a:off x="7761428" y="3426904"/>
            <a:ext cx="574196" cy="246221"/>
          </a:xfrm>
          <a:prstGeom prst="rect">
            <a:avLst/>
          </a:prstGeom>
          <a:noFill/>
        </p:spPr>
        <p:txBody>
          <a:bodyPr wrap="none" rtlCol="0">
            <a:spAutoFit/>
          </a:bodyPr>
          <a:lstStyle/>
          <a:p>
            <a:pPr algn="ctr"/>
            <a:r>
              <a:rPr lang="en-GB" sz="1000" dirty="0">
                <a:solidFill>
                  <a:srgbClr val="FF0000"/>
                </a:solidFill>
              </a:rPr>
              <a:t>UAE (2)</a:t>
            </a:r>
          </a:p>
        </p:txBody>
      </p:sp>
      <p:cxnSp>
        <p:nvCxnSpPr>
          <p:cNvPr id="291" name="Straight Connector 290">
            <a:extLst>
              <a:ext uri="{FF2B5EF4-FFF2-40B4-BE49-F238E27FC236}">
                <a16:creationId xmlns:a16="http://schemas.microsoft.com/office/drawing/2014/main" id="{00BD5E3E-FF2E-46BC-AB78-841938601150}"/>
              </a:ext>
            </a:extLst>
          </p:cNvPr>
          <p:cNvCxnSpPr>
            <a:cxnSpLocks/>
          </p:cNvCxnSpPr>
          <p:nvPr/>
        </p:nvCxnSpPr>
        <p:spPr>
          <a:xfrm>
            <a:off x="8819227" y="2960833"/>
            <a:ext cx="229472" cy="555017"/>
          </a:xfrm>
          <a:prstGeom prst="line">
            <a:avLst/>
          </a:prstGeom>
        </p:spPr>
        <p:style>
          <a:lnRef idx="1">
            <a:schemeClr val="dk1"/>
          </a:lnRef>
          <a:fillRef idx="0">
            <a:schemeClr val="dk1"/>
          </a:fillRef>
          <a:effectRef idx="0">
            <a:schemeClr val="dk1"/>
          </a:effectRef>
          <a:fontRef idx="minor">
            <a:schemeClr val="tx1"/>
          </a:fontRef>
        </p:style>
      </p:cxnSp>
      <p:sp>
        <p:nvSpPr>
          <p:cNvPr id="292" name="TextBox 291">
            <a:extLst>
              <a:ext uri="{FF2B5EF4-FFF2-40B4-BE49-F238E27FC236}">
                <a16:creationId xmlns:a16="http://schemas.microsoft.com/office/drawing/2014/main" id="{F8831D84-BB79-4CAB-8244-641AF99CDC47}"/>
              </a:ext>
            </a:extLst>
          </p:cNvPr>
          <p:cNvSpPr txBox="1"/>
          <p:nvPr/>
        </p:nvSpPr>
        <p:spPr>
          <a:xfrm>
            <a:off x="6674536" y="6360842"/>
            <a:ext cx="1098379" cy="246221"/>
          </a:xfrm>
          <a:prstGeom prst="rect">
            <a:avLst/>
          </a:prstGeom>
          <a:noFill/>
        </p:spPr>
        <p:txBody>
          <a:bodyPr wrap="none" rtlCol="0">
            <a:spAutoFit/>
          </a:bodyPr>
          <a:lstStyle/>
          <a:p>
            <a:pPr algn="ctr"/>
            <a:r>
              <a:rPr lang="en-GB" sz="1000" dirty="0">
                <a:solidFill>
                  <a:srgbClr val="FF0000"/>
                </a:solidFill>
              </a:rPr>
              <a:t>*Unspecified (82)</a:t>
            </a:r>
          </a:p>
        </p:txBody>
      </p:sp>
      <p:sp>
        <p:nvSpPr>
          <p:cNvPr id="293" name="Title 1">
            <a:extLst>
              <a:ext uri="{FF2B5EF4-FFF2-40B4-BE49-F238E27FC236}">
                <a16:creationId xmlns:a16="http://schemas.microsoft.com/office/drawing/2014/main" id="{FEEE9846-2E75-41BE-A1E7-561DB1517FDF}"/>
              </a:ext>
            </a:extLst>
          </p:cNvPr>
          <p:cNvSpPr txBox="1">
            <a:spLocks/>
          </p:cNvSpPr>
          <p:nvPr/>
        </p:nvSpPr>
        <p:spPr>
          <a:xfrm>
            <a:off x="206508" y="136003"/>
            <a:ext cx="9865171" cy="576039"/>
          </a:xfrm>
          <a:prstGeom prst="rect">
            <a:avLst/>
          </a:prstGeom>
        </p:spPr>
        <p:txBody>
          <a:bodyPr lIns="0" tIns="0" rIns="0" bIns="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E30A0A"/>
                </a:solidFill>
                <a:latin typeface="Arial Black" panose="020B0604020202020204" pitchFamily="34" charset="0"/>
                <a:cs typeface="Arial Black" panose="020B0604020202020204" pitchFamily="34" charset="0"/>
              </a:rPr>
              <a:t>MUM IFP Enrolment (2013-2021) [n=750]</a:t>
            </a:r>
          </a:p>
        </p:txBody>
      </p:sp>
    </p:spTree>
    <p:extLst>
      <p:ext uri="{BB962C8B-B14F-4D97-AF65-F5344CB8AC3E}">
        <p14:creationId xmlns:p14="http://schemas.microsoft.com/office/powerpoint/2010/main" val="1687087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dirty="0"/>
              <a:t>Neurodiversity at MUM</a:t>
            </a:r>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13</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3" name="Title 5">
            <a:extLst>
              <a:ext uri="{FF2B5EF4-FFF2-40B4-BE49-F238E27FC236}">
                <a16:creationId xmlns:a16="http://schemas.microsoft.com/office/drawing/2014/main" id="{863F7343-DA10-B1DD-8F22-5DC8768A11C7}"/>
              </a:ext>
            </a:extLst>
          </p:cNvPr>
          <p:cNvSpPr txBox="1">
            <a:spLocks/>
          </p:cNvSpPr>
          <p:nvPr/>
        </p:nvSpPr>
        <p:spPr>
          <a:xfrm>
            <a:off x="720000" y="360000"/>
            <a:ext cx="10692000" cy="887478"/>
          </a:xfrm>
          <a:prstGeom prst="rect">
            <a:avLst/>
          </a:prstGeom>
        </p:spPr>
        <p:txBody>
          <a:bodyPr vert="horz" lIns="91440" tIns="72000" rIns="91440" bIns="0" rtlCol="0" anchor="ctr">
            <a:normAutofit lnSpcReduction="1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r>
              <a:rPr lang="en-US" sz="3200" b="1" cap="all" dirty="0">
                <a:solidFill>
                  <a:srgbClr val="E30709"/>
                </a:solidFill>
                <a:latin typeface="Arial Black" panose="020B0604020202020204" pitchFamily="34" charset="0"/>
              </a:rPr>
              <a:t>Middlesex University </a:t>
            </a:r>
            <a:r>
              <a:rPr lang="en-US" sz="3200" b="1" cap="all" dirty="0" err="1">
                <a:solidFill>
                  <a:srgbClr val="E30709"/>
                </a:solidFill>
                <a:latin typeface="Arial Black" panose="020B0604020202020204" pitchFamily="34" charset="0"/>
              </a:rPr>
              <a:t>mauritius</a:t>
            </a:r>
            <a:r>
              <a:rPr lang="en-US" sz="3200" b="1" cap="all" dirty="0">
                <a:solidFill>
                  <a:srgbClr val="E30709"/>
                </a:solidFill>
                <a:latin typeface="Arial Black" panose="020B0604020202020204" pitchFamily="34" charset="0"/>
              </a:rPr>
              <a:t> – Disabilit</a:t>
            </a:r>
            <a:r>
              <a:rPr lang="en-US" dirty="0"/>
              <a:t>y Support Policy</a:t>
            </a:r>
            <a:endParaRPr lang="en-US" sz="3200" b="1" cap="all" dirty="0">
              <a:solidFill>
                <a:srgbClr val="E30709"/>
              </a:solidFill>
              <a:latin typeface="Arial Black" panose="020B0604020202020204" pitchFamily="34" charset="0"/>
            </a:endParaRPr>
          </a:p>
        </p:txBody>
      </p:sp>
      <p:sp>
        <p:nvSpPr>
          <p:cNvPr id="5" name="Text Placeholder 6">
            <a:extLst>
              <a:ext uri="{FF2B5EF4-FFF2-40B4-BE49-F238E27FC236}">
                <a16:creationId xmlns:a16="http://schemas.microsoft.com/office/drawing/2014/main" id="{59AC3BC5-19B1-F6B3-4D2E-15E3525A8A55}"/>
              </a:ext>
            </a:extLst>
          </p:cNvPr>
          <p:cNvSpPr txBox="1">
            <a:spLocks/>
          </p:cNvSpPr>
          <p:nvPr/>
        </p:nvSpPr>
        <p:spPr>
          <a:xfrm>
            <a:off x="720725" y="1604963"/>
            <a:ext cx="6264275" cy="4268787"/>
          </a:xfrm>
          <a:prstGeom prst="rect">
            <a:avLst/>
          </a:prstGeom>
        </p:spPr>
        <p:txBody>
          <a:bodyPr vert="horz" lIns="91440" tIns="45720" rIns="91440" bIns="45720" rtlCol="0">
            <a:normAutofit/>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Disability Support Services – </a:t>
            </a:r>
            <a:r>
              <a:rPr lang="en-US" dirty="0" err="1"/>
              <a:t>centralised</a:t>
            </a:r>
            <a:r>
              <a:rPr lang="en-US" dirty="0"/>
              <a:t> under Academic Registry Department</a:t>
            </a:r>
          </a:p>
          <a:p>
            <a:r>
              <a:rPr lang="en-US" dirty="0"/>
              <a:t>Academic Support and Reasonable Adjustments through (confidential) disclosure and Learning Support Forms submissions</a:t>
            </a:r>
          </a:p>
          <a:p>
            <a:r>
              <a:rPr lang="en-US" dirty="0"/>
              <a:t>Neurodiversity Week since 2023</a:t>
            </a:r>
          </a:p>
        </p:txBody>
      </p:sp>
      <p:grpSp>
        <p:nvGrpSpPr>
          <p:cNvPr id="6" name="Group 5">
            <a:extLst>
              <a:ext uri="{FF2B5EF4-FFF2-40B4-BE49-F238E27FC236}">
                <a16:creationId xmlns:a16="http://schemas.microsoft.com/office/drawing/2014/main" id="{8C6D2984-2C41-3166-EF45-A06064DD1C8F}"/>
              </a:ext>
            </a:extLst>
          </p:cNvPr>
          <p:cNvGrpSpPr/>
          <p:nvPr/>
        </p:nvGrpSpPr>
        <p:grpSpPr>
          <a:xfrm>
            <a:off x="7153589" y="1109300"/>
            <a:ext cx="4737100" cy="2630478"/>
            <a:chOff x="2286000" y="1428750"/>
            <a:chExt cx="7620000" cy="4231332"/>
          </a:xfrm>
        </p:grpSpPr>
        <p:pic>
          <p:nvPicPr>
            <p:cNvPr id="8" name="Picture 7" descr="A group of people with different colored objects&#10;&#10;Description automatically generated">
              <a:extLst>
                <a:ext uri="{FF2B5EF4-FFF2-40B4-BE49-F238E27FC236}">
                  <a16:creationId xmlns:a16="http://schemas.microsoft.com/office/drawing/2014/main" id="{28932020-14E4-98FE-1026-502DAB7F9478}"/>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2286000" y="1428750"/>
              <a:ext cx="7620000" cy="4000500"/>
            </a:xfrm>
            <a:prstGeom prst="rect">
              <a:avLst/>
            </a:prstGeom>
          </p:spPr>
        </p:pic>
        <p:sp>
          <p:nvSpPr>
            <p:cNvPr id="9" name="TextBox 8">
              <a:extLst>
                <a:ext uri="{FF2B5EF4-FFF2-40B4-BE49-F238E27FC236}">
                  <a16:creationId xmlns:a16="http://schemas.microsoft.com/office/drawing/2014/main" id="{E78E244E-3FC2-D99B-0A29-560681BBE599}"/>
                </a:ext>
              </a:extLst>
            </p:cNvPr>
            <p:cNvSpPr txBox="1"/>
            <p:nvPr/>
          </p:nvSpPr>
          <p:spPr>
            <a:xfrm>
              <a:off x="2286000" y="5429250"/>
              <a:ext cx="7620000" cy="230832"/>
            </a:xfrm>
            <a:prstGeom prst="rect">
              <a:avLst/>
            </a:prstGeom>
            <a:noFill/>
          </p:spPr>
          <p:txBody>
            <a:bodyPr wrap="square" rtlCol="0">
              <a:spAutoFit/>
            </a:bodyPr>
            <a:lstStyle/>
            <a:p>
              <a:r>
                <a:rPr lang="en-GB" sz="900">
                  <a:hlinkClick r:id="rId6" tooltip="https://resolutionresources.com.au/our-publications/its-time-we-started-talking-about-neurodiversity-in-dispute-resolution/"/>
                </a:rPr>
                <a:t>This Photo</a:t>
              </a:r>
              <a:r>
                <a:rPr lang="en-GB" sz="900"/>
                <a:t> by Unknown Author is licensed under </a:t>
              </a:r>
              <a:r>
                <a:rPr lang="en-GB" sz="900">
                  <a:hlinkClick r:id="rId7" tooltip="https://creativecommons.org/licenses/by/3.0/"/>
                </a:rPr>
                <a:t>CC BY</a:t>
              </a:r>
              <a:endParaRPr lang="en-GB" sz="900"/>
            </a:p>
          </p:txBody>
        </p:sp>
      </p:grpSp>
      <p:grpSp>
        <p:nvGrpSpPr>
          <p:cNvPr id="12" name="Group 11">
            <a:extLst>
              <a:ext uri="{FF2B5EF4-FFF2-40B4-BE49-F238E27FC236}">
                <a16:creationId xmlns:a16="http://schemas.microsoft.com/office/drawing/2014/main" id="{91E5DE70-7DBA-F17E-621B-358FFA696B9B}"/>
              </a:ext>
            </a:extLst>
          </p:cNvPr>
          <p:cNvGrpSpPr/>
          <p:nvPr/>
        </p:nvGrpSpPr>
        <p:grpSpPr>
          <a:xfrm>
            <a:off x="7674289" y="4483755"/>
            <a:ext cx="3695700" cy="1959804"/>
            <a:chOff x="2586000" y="1824000"/>
            <a:chExt cx="7620000" cy="4040832"/>
          </a:xfrm>
        </p:grpSpPr>
        <p:pic>
          <p:nvPicPr>
            <p:cNvPr id="15" name="Picture 14" descr="A rainbow colored infinity symbol&#10;&#10;Description automatically generated">
              <a:extLst>
                <a:ext uri="{FF2B5EF4-FFF2-40B4-BE49-F238E27FC236}">
                  <a16:creationId xmlns:a16="http://schemas.microsoft.com/office/drawing/2014/main" id="{7C6D2399-4463-A857-3270-FBFDD3B9AA61}"/>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2586000" y="1824000"/>
              <a:ext cx="7620000" cy="3810000"/>
            </a:xfrm>
            <a:prstGeom prst="rect">
              <a:avLst/>
            </a:prstGeom>
          </p:spPr>
        </p:pic>
        <p:sp>
          <p:nvSpPr>
            <p:cNvPr id="16" name="TextBox 15">
              <a:extLst>
                <a:ext uri="{FF2B5EF4-FFF2-40B4-BE49-F238E27FC236}">
                  <a16:creationId xmlns:a16="http://schemas.microsoft.com/office/drawing/2014/main" id="{B7FC73C8-2DB3-450F-2E3E-DF1DFAAC1C17}"/>
                </a:ext>
              </a:extLst>
            </p:cNvPr>
            <p:cNvSpPr txBox="1"/>
            <p:nvPr/>
          </p:nvSpPr>
          <p:spPr>
            <a:xfrm>
              <a:off x="2586000" y="5634000"/>
              <a:ext cx="7620000" cy="230832"/>
            </a:xfrm>
            <a:prstGeom prst="rect">
              <a:avLst/>
            </a:prstGeom>
            <a:noFill/>
          </p:spPr>
          <p:txBody>
            <a:bodyPr wrap="square" rtlCol="0">
              <a:spAutoFit/>
            </a:bodyPr>
            <a:lstStyle/>
            <a:p>
              <a:r>
                <a:rPr lang="en-GB" sz="900">
                  <a:hlinkClick r:id="rId9" tooltip="https://courses.lumenlearning.com/wm-abnormalpsych/chapter/autism-spectrum-disorder/"/>
                </a:rPr>
                <a:t>This Photo</a:t>
              </a:r>
              <a:r>
                <a:rPr lang="en-GB" sz="900"/>
                <a:t> by Unknown Author is licensed under </a:t>
              </a:r>
              <a:r>
                <a:rPr lang="en-GB" sz="900">
                  <a:hlinkClick r:id="rId10" tooltip="https://creativecommons.org/licenses/by-sa/3.0/"/>
                </a:rPr>
                <a:t>CC BY-SA</a:t>
              </a:r>
              <a:endParaRPr lang="en-GB" sz="900"/>
            </a:p>
          </p:txBody>
        </p:sp>
      </p:grpSp>
    </p:spTree>
    <p:extLst>
      <p:ext uri="{BB962C8B-B14F-4D97-AF65-F5344CB8AC3E}">
        <p14:creationId xmlns:p14="http://schemas.microsoft.com/office/powerpoint/2010/main" val="1167170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14</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7" name="TextBox 6">
            <a:extLst>
              <a:ext uri="{FF2B5EF4-FFF2-40B4-BE49-F238E27FC236}">
                <a16:creationId xmlns:a16="http://schemas.microsoft.com/office/drawing/2014/main" id="{FAD108F8-8B03-9FD9-3D59-CC5DAA54228B}"/>
              </a:ext>
            </a:extLst>
          </p:cNvPr>
          <p:cNvSpPr txBox="1"/>
          <p:nvPr/>
        </p:nvSpPr>
        <p:spPr>
          <a:xfrm>
            <a:off x="4927600" y="6609135"/>
            <a:ext cx="1653017" cy="246221"/>
          </a:xfrm>
          <a:prstGeom prst="rect">
            <a:avLst/>
          </a:prstGeom>
          <a:noFill/>
        </p:spPr>
        <p:txBody>
          <a:bodyPr wrap="none" rtlCol="0">
            <a:spAutoFit/>
          </a:bodyPr>
          <a:lstStyle/>
          <a:p>
            <a:r>
              <a:rPr lang="en-US" sz="1000" dirty="0"/>
              <a:t>1. </a:t>
            </a:r>
            <a:r>
              <a:rPr lang="en-US" sz="1000" dirty="0" err="1"/>
              <a:t>Mirfin</a:t>
            </a:r>
            <a:r>
              <a:rPr lang="en-US" sz="1000" dirty="0"/>
              <a:t>-Veitch et al. (2020)</a:t>
            </a:r>
            <a:endParaRPr lang="en-GB" sz="1000" dirty="0"/>
          </a:p>
        </p:txBody>
      </p:sp>
      <p:sp>
        <p:nvSpPr>
          <p:cNvPr id="3" name="Text Placeholder 6">
            <a:extLst>
              <a:ext uri="{FF2B5EF4-FFF2-40B4-BE49-F238E27FC236}">
                <a16:creationId xmlns:a16="http://schemas.microsoft.com/office/drawing/2014/main" id="{56156C97-679A-7D2A-D3D9-D1169944F148}"/>
              </a:ext>
            </a:extLst>
          </p:cNvPr>
          <p:cNvSpPr txBox="1">
            <a:spLocks/>
          </p:cNvSpPr>
          <p:nvPr/>
        </p:nvSpPr>
        <p:spPr>
          <a:xfrm>
            <a:off x="7366001" y="639030"/>
            <a:ext cx="4449992" cy="1654285"/>
          </a:xfrm>
          <a:prstGeom prst="rect">
            <a:avLst/>
          </a:prstGeom>
        </p:spPr>
        <p:txBody>
          <a:bodyPr vert="horz" lIns="91440" tIns="45720" rIns="91440" bIns="45720" rtlCol="0">
            <a:normAutofit/>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762" indent="0" algn="ctr">
              <a:buNone/>
            </a:pPr>
            <a:r>
              <a:rPr lang="en-US" sz="3600" dirty="0"/>
              <a:t>Inclusion as the overarching principle</a:t>
            </a:r>
            <a:r>
              <a:rPr lang="en-US" sz="3600" baseline="30000" dirty="0"/>
              <a:t>1</a:t>
            </a:r>
            <a:endParaRPr lang="en-US" sz="3600" dirty="0"/>
          </a:p>
        </p:txBody>
      </p:sp>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Theoretical foundation</a:t>
            </a:r>
          </a:p>
        </p:txBody>
      </p:sp>
      <p:pic>
        <p:nvPicPr>
          <p:cNvPr id="8" name="Picture 7">
            <a:extLst>
              <a:ext uri="{FF2B5EF4-FFF2-40B4-BE49-F238E27FC236}">
                <a16:creationId xmlns:a16="http://schemas.microsoft.com/office/drawing/2014/main" id="{51BA6B6E-55D3-53B2-AF80-E4619CE48C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2748" y="2299570"/>
            <a:ext cx="2920803" cy="4140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2" name="Diagram 11">
            <a:extLst>
              <a:ext uri="{FF2B5EF4-FFF2-40B4-BE49-F238E27FC236}">
                <a16:creationId xmlns:a16="http://schemas.microsoft.com/office/drawing/2014/main" id="{8D4502A5-8F1C-C91B-5281-9E05824180C1}"/>
              </a:ext>
            </a:extLst>
          </p:cNvPr>
          <p:cNvGraphicFramePr/>
          <p:nvPr>
            <p:extLst>
              <p:ext uri="{D42A27DB-BD31-4B8C-83A1-F6EECF244321}">
                <p14:modId xmlns:p14="http://schemas.microsoft.com/office/powerpoint/2010/main" val="1061112209"/>
              </p:ext>
            </p:extLst>
          </p:nvPr>
        </p:nvGraphicFramePr>
        <p:xfrm>
          <a:off x="0" y="986452"/>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73578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15</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7" name="TextBox 6">
            <a:extLst>
              <a:ext uri="{FF2B5EF4-FFF2-40B4-BE49-F238E27FC236}">
                <a16:creationId xmlns:a16="http://schemas.microsoft.com/office/drawing/2014/main" id="{FAD108F8-8B03-9FD9-3D59-CC5DAA54228B}"/>
              </a:ext>
            </a:extLst>
          </p:cNvPr>
          <p:cNvSpPr txBox="1"/>
          <p:nvPr/>
        </p:nvSpPr>
        <p:spPr>
          <a:xfrm>
            <a:off x="4927600" y="6609135"/>
            <a:ext cx="1653017" cy="246221"/>
          </a:xfrm>
          <a:prstGeom prst="rect">
            <a:avLst/>
          </a:prstGeom>
          <a:noFill/>
        </p:spPr>
        <p:txBody>
          <a:bodyPr wrap="none" rtlCol="0">
            <a:spAutoFit/>
          </a:bodyPr>
          <a:lstStyle/>
          <a:p>
            <a:r>
              <a:rPr lang="en-US" sz="1000" dirty="0"/>
              <a:t>1. </a:t>
            </a:r>
            <a:r>
              <a:rPr lang="en-US" sz="1000" dirty="0" err="1"/>
              <a:t>Mirfin</a:t>
            </a:r>
            <a:r>
              <a:rPr lang="en-US" sz="1000" dirty="0"/>
              <a:t>-Veitch et al. (2020)</a:t>
            </a:r>
            <a:endParaRPr lang="en-GB" sz="1000" dirty="0"/>
          </a:p>
        </p:txBody>
      </p:sp>
      <p:sp>
        <p:nvSpPr>
          <p:cNvPr id="3" name="Text Placeholder 6">
            <a:extLst>
              <a:ext uri="{FF2B5EF4-FFF2-40B4-BE49-F238E27FC236}">
                <a16:creationId xmlns:a16="http://schemas.microsoft.com/office/drawing/2014/main" id="{56156C97-679A-7D2A-D3D9-D1169944F148}"/>
              </a:ext>
            </a:extLst>
          </p:cNvPr>
          <p:cNvSpPr txBox="1">
            <a:spLocks/>
          </p:cNvSpPr>
          <p:nvPr/>
        </p:nvSpPr>
        <p:spPr>
          <a:xfrm>
            <a:off x="720725" y="1587500"/>
            <a:ext cx="10086975" cy="4225108"/>
          </a:xfrm>
          <a:prstGeom prst="rect">
            <a:avLst/>
          </a:prstGeom>
        </p:spPr>
        <p:txBody>
          <a:bodyPr vert="horz" lIns="91440" tIns="45720" rIns="91440" bIns="45720" rtlCol="0">
            <a:normAutofit/>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Compassionate pedagogies and strengths-based approaches</a:t>
            </a:r>
          </a:p>
          <a:p>
            <a:pPr lvl="1" indent="357188"/>
            <a:r>
              <a:rPr lang="en-US" dirty="0"/>
              <a:t>Pay special attention to distress and take measures to alleviate them, through active listening, curiosity and empathy</a:t>
            </a:r>
          </a:p>
          <a:p>
            <a:pPr lvl="1" indent="357188"/>
            <a:r>
              <a:rPr lang="en-US" dirty="0"/>
              <a:t>Foster a sense of belonging and purpose in the learning community</a:t>
            </a:r>
          </a:p>
          <a:p>
            <a:pPr lvl="1" indent="357188"/>
            <a:r>
              <a:rPr lang="en-US" dirty="0"/>
              <a:t>Notice, point out and harness strengths of neurodiverse students to increase engagement and learning</a:t>
            </a:r>
          </a:p>
          <a:p>
            <a:pPr indent="-355600"/>
            <a:r>
              <a:rPr lang="en-US" dirty="0"/>
              <a:t>Universal Design for Learning</a:t>
            </a:r>
          </a:p>
          <a:p>
            <a:pPr marL="4762" indent="0">
              <a:buNone/>
            </a:pPr>
            <a:endParaRPr lang="en-US" dirty="0"/>
          </a:p>
        </p:txBody>
      </p:sp>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Theoretical foundation</a:t>
            </a:r>
          </a:p>
        </p:txBody>
      </p:sp>
    </p:spTree>
    <p:extLst>
      <p:ext uri="{BB962C8B-B14F-4D97-AF65-F5344CB8AC3E}">
        <p14:creationId xmlns:p14="http://schemas.microsoft.com/office/powerpoint/2010/main" val="988857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16</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7" name="TextBox 6">
            <a:extLst>
              <a:ext uri="{FF2B5EF4-FFF2-40B4-BE49-F238E27FC236}">
                <a16:creationId xmlns:a16="http://schemas.microsoft.com/office/drawing/2014/main" id="{FAD108F8-8B03-9FD9-3D59-CC5DAA54228B}"/>
              </a:ext>
            </a:extLst>
          </p:cNvPr>
          <p:cNvSpPr txBox="1"/>
          <p:nvPr/>
        </p:nvSpPr>
        <p:spPr>
          <a:xfrm>
            <a:off x="4927600" y="6609135"/>
            <a:ext cx="1170513" cy="246221"/>
          </a:xfrm>
          <a:prstGeom prst="rect">
            <a:avLst/>
          </a:prstGeom>
          <a:noFill/>
        </p:spPr>
        <p:txBody>
          <a:bodyPr wrap="none" rtlCol="0">
            <a:spAutoFit/>
          </a:bodyPr>
          <a:lstStyle/>
          <a:p>
            <a:r>
              <a:rPr lang="en-US" sz="1000" dirty="0"/>
              <a:t>1. McIntosh (2020)</a:t>
            </a:r>
            <a:endParaRPr lang="en-GB" sz="1000" dirty="0"/>
          </a:p>
        </p:txBody>
      </p:sp>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Universal Design for Learning</a:t>
            </a:r>
          </a:p>
        </p:txBody>
      </p:sp>
      <p:graphicFrame>
        <p:nvGraphicFramePr>
          <p:cNvPr id="8" name="Diagram 7">
            <a:extLst>
              <a:ext uri="{FF2B5EF4-FFF2-40B4-BE49-F238E27FC236}">
                <a16:creationId xmlns:a16="http://schemas.microsoft.com/office/drawing/2014/main" id="{EF9FDA11-84EC-D48F-FA74-B9CBC945944A}"/>
              </a:ext>
            </a:extLst>
          </p:cNvPr>
          <p:cNvGraphicFramePr/>
          <p:nvPr>
            <p:extLst>
              <p:ext uri="{D42A27DB-BD31-4B8C-83A1-F6EECF244321}">
                <p14:modId xmlns:p14="http://schemas.microsoft.com/office/powerpoint/2010/main" val="2649552964"/>
              </p:ext>
            </p:extLst>
          </p:nvPr>
        </p:nvGraphicFramePr>
        <p:xfrm>
          <a:off x="2034113"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75522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urple and white brain&#10;&#10;Description automatically generated">
            <a:extLst>
              <a:ext uri="{FF2B5EF4-FFF2-40B4-BE49-F238E27FC236}">
                <a16:creationId xmlns:a16="http://schemas.microsoft.com/office/drawing/2014/main" id="{AE89C377-5E68-E76F-7C92-BDD9640DF9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02"/>
          <a:stretch/>
        </p:blipFill>
        <p:spPr>
          <a:xfrm>
            <a:off x="362575" y="1416205"/>
            <a:ext cx="11466850" cy="4139944"/>
          </a:xfrm>
          <a:prstGeom prst="rect">
            <a:avLst/>
          </a:prstGeom>
        </p:spPr>
      </p:pic>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17</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7" name="TextBox 6">
            <a:extLst>
              <a:ext uri="{FF2B5EF4-FFF2-40B4-BE49-F238E27FC236}">
                <a16:creationId xmlns:a16="http://schemas.microsoft.com/office/drawing/2014/main" id="{FAD108F8-8B03-9FD9-3D59-CC5DAA54228B}"/>
              </a:ext>
            </a:extLst>
          </p:cNvPr>
          <p:cNvSpPr txBox="1"/>
          <p:nvPr/>
        </p:nvSpPr>
        <p:spPr>
          <a:xfrm>
            <a:off x="4927600" y="6609135"/>
            <a:ext cx="3012363" cy="246221"/>
          </a:xfrm>
          <a:prstGeom prst="rect">
            <a:avLst/>
          </a:prstGeom>
          <a:noFill/>
        </p:spPr>
        <p:txBody>
          <a:bodyPr wrap="none" rtlCol="0">
            <a:spAutoFit/>
          </a:bodyPr>
          <a:lstStyle/>
          <a:p>
            <a:r>
              <a:rPr lang="en-US" sz="1000" dirty="0"/>
              <a:t>1. Middlesex University: My Learning Essentials (n.d.)</a:t>
            </a:r>
          </a:p>
        </p:txBody>
      </p:sp>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Universal Design for Learning</a:t>
            </a:r>
          </a:p>
        </p:txBody>
      </p:sp>
      <p:sp>
        <p:nvSpPr>
          <p:cNvPr id="6" name="TextBox 5">
            <a:extLst>
              <a:ext uri="{FF2B5EF4-FFF2-40B4-BE49-F238E27FC236}">
                <a16:creationId xmlns:a16="http://schemas.microsoft.com/office/drawing/2014/main" id="{E5C87F01-6CD4-7868-C825-EA1D4565F557}"/>
              </a:ext>
            </a:extLst>
          </p:cNvPr>
          <p:cNvSpPr txBox="1"/>
          <p:nvPr/>
        </p:nvSpPr>
        <p:spPr>
          <a:xfrm>
            <a:off x="3891386" y="5584901"/>
            <a:ext cx="3842462" cy="369332"/>
          </a:xfrm>
          <a:prstGeom prst="rect">
            <a:avLst/>
          </a:prstGeom>
          <a:noFill/>
        </p:spPr>
        <p:txBody>
          <a:bodyPr wrap="none" rtlCol="0">
            <a:spAutoFit/>
          </a:bodyPr>
          <a:lstStyle/>
          <a:p>
            <a:r>
              <a:rPr lang="en-GB" dirty="0"/>
              <a:t>UDL 3 Principles visual representation</a:t>
            </a:r>
            <a:r>
              <a:rPr lang="en-GB" baseline="30000" dirty="0"/>
              <a:t>1</a:t>
            </a:r>
          </a:p>
        </p:txBody>
      </p:sp>
    </p:spTree>
    <p:extLst>
      <p:ext uri="{BB962C8B-B14F-4D97-AF65-F5344CB8AC3E}">
        <p14:creationId xmlns:p14="http://schemas.microsoft.com/office/powerpoint/2010/main" val="594857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18</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Universal Design for Learning</a:t>
            </a:r>
          </a:p>
        </p:txBody>
      </p:sp>
      <p:pic>
        <p:nvPicPr>
          <p:cNvPr id="6" name="Picture 5" descr="A chart of a diagram&#10;&#10;Description automatically generated with medium confidence">
            <a:extLst>
              <a:ext uri="{FF2B5EF4-FFF2-40B4-BE49-F238E27FC236}">
                <a16:creationId xmlns:a16="http://schemas.microsoft.com/office/drawing/2014/main" id="{E09D12E8-8FFC-0E4C-EF5D-047F43FC9C3F}"/>
              </a:ext>
            </a:extLst>
          </p:cNvPr>
          <p:cNvPicPr>
            <a:picLocks noChangeAspect="1"/>
          </p:cNvPicPr>
          <p:nvPr/>
        </p:nvPicPr>
        <p:blipFill>
          <a:blip r:embed="rId4"/>
          <a:stretch>
            <a:fillRect/>
          </a:stretch>
        </p:blipFill>
        <p:spPr>
          <a:xfrm>
            <a:off x="1777560" y="846271"/>
            <a:ext cx="8576879" cy="5466280"/>
          </a:xfrm>
          <a:prstGeom prst="rect">
            <a:avLst/>
          </a:prstGeom>
        </p:spPr>
      </p:pic>
      <p:sp>
        <p:nvSpPr>
          <p:cNvPr id="4" name="TextBox 3">
            <a:extLst>
              <a:ext uri="{FF2B5EF4-FFF2-40B4-BE49-F238E27FC236}">
                <a16:creationId xmlns:a16="http://schemas.microsoft.com/office/drawing/2014/main" id="{7294D0B8-FA14-919E-D7B4-C378B0337FF0}"/>
              </a:ext>
            </a:extLst>
          </p:cNvPr>
          <p:cNvSpPr txBox="1"/>
          <p:nvPr/>
        </p:nvSpPr>
        <p:spPr>
          <a:xfrm>
            <a:off x="4927600" y="6609135"/>
            <a:ext cx="3012363" cy="246221"/>
          </a:xfrm>
          <a:prstGeom prst="rect">
            <a:avLst/>
          </a:prstGeom>
          <a:noFill/>
        </p:spPr>
        <p:txBody>
          <a:bodyPr wrap="none" rtlCol="0">
            <a:spAutoFit/>
          </a:bodyPr>
          <a:lstStyle/>
          <a:p>
            <a:r>
              <a:rPr lang="en-US" sz="1000" dirty="0"/>
              <a:t>1. Middlesex University: My Learning Essentials (n.d.)</a:t>
            </a:r>
          </a:p>
        </p:txBody>
      </p:sp>
      <p:sp>
        <p:nvSpPr>
          <p:cNvPr id="12" name="TextBox 11">
            <a:extLst>
              <a:ext uri="{FF2B5EF4-FFF2-40B4-BE49-F238E27FC236}">
                <a16:creationId xmlns:a16="http://schemas.microsoft.com/office/drawing/2014/main" id="{2C01FAC0-91A4-4173-DC7A-B345116E207F}"/>
              </a:ext>
            </a:extLst>
          </p:cNvPr>
          <p:cNvSpPr txBox="1"/>
          <p:nvPr/>
        </p:nvSpPr>
        <p:spPr>
          <a:xfrm>
            <a:off x="10354439" y="3158637"/>
            <a:ext cx="1926166"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UDL Guidelines</a:t>
            </a:r>
            <a:r>
              <a:rPr lang="en-GB" baseline="300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056828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19</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3" name="Text Placeholder 6">
            <a:extLst>
              <a:ext uri="{FF2B5EF4-FFF2-40B4-BE49-F238E27FC236}">
                <a16:creationId xmlns:a16="http://schemas.microsoft.com/office/drawing/2014/main" id="{56156C97-679A-7D2A-D3D9-D1169944F148}"/>
              </a:ext>
            </a:extLst>
          </p:cNvPr>
          <p:cNvSpPr txBox="1">
            <a:spLocks/>
          </p:cNvSpPr>
          <p:nvPr/>
        </p:nvSpPr>
        <p:spPr>
          <a:xfrm>
            <a:off x="720725" y="1587500"/>
            <a:ext cx="10086975" cy="4225108"/>
          </a:xfrm>
          <a:prstGeom prst="rect">
            <a:avLst/>
          </a:prstGeom>
        </p:spPr>
        <p:txBody>
          <a:bodyPr vert="horz" lIns="91440" tIns="45720" rIns="91440" bIns="45720" rtlCol="0">
            <a:normAutofit/>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762" indent="0">
              <a:buNone/>
            </a:pPr>
            <a:r>
              <a:rPr lang="en-US" dirty="0"/>
              <a:t>Objectives: </a:t>
            </a:r>
          </a:p>
          <a:p>
            <a:r>
              <a:rPr lang="en-US" dirty="0"/>
              <a:t>To raise awareness about, and </a:t>
            </a:r>
            <a:r>
              <a:rPr lang="en-US" dirty="0" err="1"/>
              <a:t>normalise</a:t>
            </a:r>
            <a:r>
              <a:rPr lang="en-US" dirty="0"/>
              <a:t> conversations around, disability and neurodivergence among IFP students</a:t>
            </a:r>
          </a:p>
          <a:p>
            <a:r>
              <a:rPr lang="en-US" dirty="0"/>
              <a:t>To increase the number of IFP Students submitting Learning Support Forms and receiving </a:t>
            </a:r>
            <a:r>
              <a:rPr lang="en-US" dirty="0" err="1"/>
              <a:t>individualised</a:t>
            </a:r>
            <a:r>
              <a:rPr lang="en-US" dirty="0"/>
              <a:t> support</a:t>
            </a:r>
          </a:p>
          <a:p>
            <a:r>
              <a:rPr lang="en-US" dirty="0"/>
              <a:t>To make learning materials more universally accessible</a:t>
            </a:r>
          </a:p>
          <a:p>
            <a:endParaRPr lang="en-US" dirty="0"/>
          </a:p>
          <a:p>
            <a:pPr marL="4762" indent="0">
              <a:buNone/>
            </a:pPr>
            <a:endParaRPr lang="en-US" dirty="0"/>
          </a:p>
        </p:txBody>
      </p:sp>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The Intervention (1)</a:t>
            </a:r>
          </a:p>
        </p:txBody>
      </p:sp>
    </p:spTree>
    <p:extLst>
      <p:ext uri="{BB962C8B-B14F-4D97-AF65-F5344CB8AC3E}">
        <p14:creationId xmlns:p14="http://schemas.microsoft.com/office/powerpoint/2010/main" val="1941186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23551-DFF7-6348-A2E3-7FC7BC111BEA}"/>
              </a:ext>
            </a:extLst>
          </p:cNvPr>
          <p:cNvSpPr>
            <a:spLocks noGrp="1"/>
          </p:cNvSpPr>
          <p:nvPr>
            <p:ph type="title"/>
          </p:nvPr>
        </p:nvSpPr>
        <p:spPr/>
        <p:txBody>
          <a:bodyPr>
            <a:normAutofit/>
          </a:bodyPr>
          <a:lstStyle/>
          <a:p>
            <a:r>
              <a:rPr lang="en-US" dirty="0"/>
              <a:t>Link to recorded presentation: </a:t>
            </a:r>
          </a:p>
        </p:txBody>
      </p:sp>
      <p:sp>
        <p:nvSpPr>
          <p:cNvPr id="4" name="Text Placeholder 3">
            <a:extLst>
              <a:ext uri="{FF2B5EF4-FFF2-40B4-BE49-F238E27FC236}">
                <a16:creationId xmlns:a16="http://schemas.microsoft.com/office/drawing/2014/main" id="{1CC3DE53-4B7A-6D4C-B4D5-B3A532CD8C98}"/>
              </a:ext>
            </a:extLst>
          </p:cNvPr>
          <p:cNvSpPr>
            <a:spLocks noGrp="1"/>
          </p:cNvSpPr>
          <p:nvPr>
            <p:ph type="body" sz="quarter" idx="11"/>
          </p:nvPr>
        </p:nvSpPr>
        <p:spPr/>
        <p:txBody>
          <a:bodyPr>
            <a:normAutofit/>
          </a:bodyPr>
          <a:lstStyle/>
          <a:p>
            <a:r>
              <a:rPr lang="en-US" sz="2800" baseline="30000" dirty="0">
                <a:hlinkClick r:id="rId4"/>
              </a:rPr>
              <a:t>https://www.play.mdx.ac.uk/media/Rostom_G_Addressing+Neurodiversity+in+the+IFP+at+Middlesex+University+Mauritius/1_1l536hly</a:t>
            </a:r>
            <a:r>
              <a:rPr lang="en-US" sz="2800" baseline="30000" dirty="0"/>
              <a:t> </a:t>
            </a:r>
          </a:p>
        </p:txBody>
      </p:sp>
      <p:pic>
        <p:nvPicPr>
          <p:cNvPr id="8" name="Picture Placeholder 7">
            <a:extLst>
              <a:ext uri="{FF2B5EF4-FFF2-40B4-BE49-F238E27FC236}">
                <a16:creationId xmlns:a16="http://schemas.microsoft.com/office/drawing/2014/main" id="{4D951441-8AAF-B842-A4AD-16170621764A}"/>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p:pic>
      <p:sp>
        <p:nvSpPr>
          <p:cNvPr id="3" name="TextBox 2">
            <a:extLst>
              <a:ext uri="{FF2B5EF4-FFF2-40B4-BE49-F238E27FC236}">
                <a16:creationId xmlns:a16="http://schemas.microsoft.com/office/drawing/2014/main" id="{869591F9-FFD4-4011-08DE-3518BCAAC348}"/>
              </a:ext>
            </a:extLst>
          </p:cNvPr>
          <p:cNvSpPr txBox="1"/>
          <p:nvPr/>
        </p:nvSpPr>
        <p:spPr>
          <a:xfrm>
            <a:off x="7296912" y="6858000"/>
            <a:ext cx="5020056" cy="230832"/>
          </a:xfrm>
          <a:prstGeom prst="rect">
            <a:avLst/>
          </a:prstGeom>
          <a:noFill/>
        </p:spPr>
        <p:txBody>
          <a:bodyPr wrap="square" rtlCol="0">
            <a:spAutoFit/>
          </a:bodyPr>
          <a:lstStyle/>
          <a:p>
            <a:r>
              <a:rPr lang="en-GB" sz="900">
                <a:hlinkClick r:id="rId6" tooltip="https://www.peoplematters.in/article/mynextcurve/reimagining-hr-work-philosophy-2020-through-neurodiversity-24389"/>
              </a:rPr>
              <a:t>This Photo</a:t>
            </a:r>
            <a:r>
              <a:rPr lang="en-GB" sz="900"/>
              <a:t> by Unknown Author is licensed under </a:t>
            </a:r>
            <a:r>
              <a:rPr lang="en-GB" sz="900">
                <a:hlinkClick r:id="rId7" tooltip="https://creativecommons.org/licenses/by-nc-sa/3.0/"/>
              </a:rPr>
              <a:t>CC BY-SA-NC</a:t>
            </a:r>
            <a:endParaRPr lang="en-GB" sz="900"/>
          </a:p>
        </p:txBody>
      </p:sp>
      <p:grpSp>
        <p:nvGrpSpPr>
          <p:cNvPr id="6" name="Group 5">
            <a:extLst>
              <a:ext uri="{FF2B5EF4-FFF2-40B4-BE49-F238E27FC236}">
                <a16:creationId xmlns:a16="http://schemas.microsoft.com/office/drawing/2014/main" id="{C1B70391-41DF-2C68-3B76-0EA0E6E22E6B}"/>
              </a:ext>
            </a:extLst>
          </p:cNvPr>
          <p:cNvGrpSpPr/>
          <p:nvPr/>
        </p:nvGrpSpPr>
        <p:grpSpPr>
          <a:xfrm>
            <a:off x="662400" y="546970"/>
            <a:ext cx="2534400" cy="1014554"/>
            <a:chOff x="-2610195" y="1700569"/>
            <a:chExt cx="2534400" cy="1014554"/>
          </a:xfrm>
        </p:grpSpPr>
        <p:sp>
          <p:nvSpPr>
            <p:cNvPr id="7" name="Rectangle 6">
              <a:extLst>
                <a:ext uri="{FF2B5EF4-FFF2-40B4-BE49-F238E27FC236}">
                  <a16:creationId xmlns:a16="http://schemas.microsoft.com/office/drawing/2014/main" id="{CB38E29F-B82A-E160-40B6-EF2BEEBDA691}"/>
                </a:ext>
              </a:extLst>
            </p:cNvPr>
            <p:cNvSpPr/>
            <p:nvPr/>
          </p:nvSpPr>
          <p:spPr>
            <a:xfrm>
              <a:off x="-2610195" y="1709713"/>
              <a:ext cx="2534400" cy="1005410"/>
            </a:xfrm>
            <a:prstGeom prst="rect">
              <a:avLst/>
            </a:prstGeom>
            <a:solidFill>
              <a:srgbClr val="E30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76DDA6DA-06E3-CE67-EC67-065203DBF6F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10195" y="1700569"/>
              <a:ext cx="2533359" cy="1005410"/>
            </a:xfrm>
            <a:prstGeom prst="rect">
              <a:avLst/>
            </a:prstGeom>
          </p:spPr>
        </p:pic>
      </p:grpSp>
    </p:spTree>
    <p:custDataLst>
      <p:tags r:id="rId1"/>
    </p:custDataLst>
    <p:extLst>
      <p:ext uri="{BB962C8B-B14F-4D97-AF65-F5344CB8AC3E}">
        <p14:creationId xmlns:p14="http://schemas.microsoft.com/office/powerpoint/2010/main" val="534003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20</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3" name="Text Placeholder 6">
            <a:extLst>
              <a:ext uri="{FF2B5EF4-FFF2-40B4-BE49-F238E27FC236}">
                <a16:creationId xmlns:a16="http://schemas.microsoft.com/office/drawing/2014/main" id="{56156C97-679A-7D2A-D3D9-D1169944F148}"/>
              </a:ext>
            </a:extLst>
          </p:cNvPr>
          <p:cNvSpPr txBox="1">
            <a:spLocks/>
          </p:cNvSpPr>
          <p:nvPr/>
        </p:nvSpPr>
        <p:spPr>
          <a:xfrm>
            <a:off x="720725" y="1587500"/>
            <a:ext cx="10086975" cy="4225108"/>
          </a:xfrm>
          <a:prstGeom prst="rect">
            <a:avLst/>
          </a:prstGeom>
        </p:spPr>
        <p:txBody>
          <a:bodyPr vert="horz" lIns="91440" tIns="45720" rIns="91440" bIns="45720" rtlCol="0">
            <a:normAutofit/>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4000" dirty="0" err="1"/>
              <a:t>Programme</a:t>
            </a:r>
            <a:r>
              <a:rPr lang="en-US" sz="4000" dirty="0"/>
              <a:t> Level: </a:t>
            </a:r>
          </a:p>
          <a:p>
            <a:pPr lvl="1">
              <a:tabLst>
                <a:tab pos="542925" algn="l"/>
              </a:tabLst>
            </a:pPr>
            <a:r>
              <a:rPr lang="en-US" sz="3200" dirty="0"/>
              <a:t>Information session on Neurodiversity during Induction Week</a:t>
            </a:r>
          </a:p>
          <a:p>
            <a:pPr lvl="1">
              <a:tabLst>
                <a:tab pos="542925" algn="l"/>
              </a:tabLst>
            </a:pPr>
            <a:r>
              <a:rPr lang="en-US" sz="3200" dirty="0"/>
              <a:t>More detailed session by Academic Registry about DSS</a:t>
            </a:r>
          </a:p>
          <a:p>
            <a:pPr lvl="1">
              <a:tabLst>
                <a:tab pos="542925" algn="l"/>
              </a:tabLst>
            </a:pPr>
            <a:r>
              <a:rPr lang="en-US" sz="3200" dirty="0"/>
              <a:t>Training to teachers in the </a:t>
            </a:r>
            <a:r>
              <a:rPr lang="en-US" sz="3200" dirty="0" err="1"/>
              <a:t>programme</a:t>
            </a:r>
            <a:r>
              <a:rPr lang="en-US" sz="3200" dirty="0"/>
              <a:t>, including the academic tutor</a:t>
            </a:r>
          </a:p>
        </p:txBody>
      </p:sp>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The Intervention (2)</a:t>
            </a:r>
          </a:p>
        </p:txBody>
      </p:sp>
    </p:spTree>
    <p:extLst>
      <p:ext uri="{BB962C8B-B14F-4D97-AF65-F5344CB8AC3E}">
        <p14:creationId xmlns:p14="http://schemas.microsoft.com/office/powerpoint/2010/main" val="1312003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21</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7" name="TextBox 6">
            <a:extLst>
              <a:ext uri="{FF2B5EF4-FFF2-40B4-BE49-F238E27FC236}">
                <a16:creationId xmlns:a16="http://schemas.microsoft.com/office/drawing/2014/main" id="{FAD108F8-8B03-9FD9-3D59-CC5DAA54228B}"/>
              </a:ext>
            </a:extLst>
          </p:cNvPr>
          <p:cNvSpPr txBox="1"/>
          <p:nvPr/>
        </p:nvSpPr>
        <p:spPr>
          <a:xfrm>
            <a:off x="4927600" y="6609135"/>
            <a:ext cx="2515432" cy="246221"/>
          </a:xfrm>
          <a:prstGeom prst="rect">
            <a:avLst/>
          </a:prstGeom>
          <a:noFill/>
        </p:spPr>
        <p:txBody>
          <a:bodyPr wrap="none" rtlCol="0">
            <a:spAutoFit/>
          </a:bodyPr>
          <a:lstStyle/>
          <a:p>
            <a:r>
              <a:rPr lang="en-US" sz="1000" dirty="0"/>
              <a:t>1. Insta360 (n.d.) | 2. Baron Levi (2020, p.81)</a:t>
            </a:r>
            <a:endParaRPr lang="en-GB" sz="1000" dirty="0"/>
          </a:p>
        </p:txBody>
      </p:sp>
      <p:sp>
        <p:nvSpPr>
          <p:cNvPr id="3" name="Text Placeholder 6">
            <a:extLst>
              <a:ext uri="{FF2B5EF4-FFF2-40B4-BE49-F238E27FC236}">
                <a16:creationId xmlns:a16="http://schemas.microsoft.com/office/drawing/2014/main" id="{56156C97-679A-7D2A-D3D9-D1169944F148}"/>
              </a:ext>
            </a:extLst>
          </p:cNvPr>
          <p:cNvSpPr txBox="1">
            <a:spLocks/>
          </p:cNvSpPr>
          <p:nvPr/>
        </p:nvSpPr>
        <p:spPr>
          <a:xfrm>
            <a:off x="720725" y="1587500"/>
            <a:ext cx="10086975" cy="4225108"/>
          </a:xfrm>
          <a:prstGeom prst="rect">
            <a:avLst/>
          </a:prstGeom>
        </p:spPr>
        <p:txBody>
          <a:bodyPr vert="horz" lIns="91440" tIns="45720" rIns="91440" bIns="45720" rtlCol="0">
            <a:normAutofit/>
          </a:bodyPr>
          <a:lstStyle>
            <a:lvl1pPr marL="355600" indent="-350838" defTabSz="1080000">
              <a:lnSpc>
                <a:spcPct val="90000"/>
              </a:lnSpc>
              <a:spcBef>
                <a:spcPts val="1000"/>
              </a:spcBef>
              <a:buSzPct val="125000"/>
              <a:buFontTx/>
              <a:buBlip>
                <a:blip r:embed="rId6"/>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6"/>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6"/>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6"/>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6"/>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600" dirty="0"/>
              <a:t>Module Level: </a:t>
            </a:r>
          </a:p>
          <a:p>
            <a:pPr marL="723900" lvl="1">
              <a:tabLst>
                <a:tab pos="723900" algn="l"/>
              </a:tabLst>
            </a:pPr>
            <a:r>
              <a:rPr lang="en-US" sz="2800" dirty="0"/>
              <a:t>Enhanced Lecture-Capture through Zoom, </a:t>
            </a:r>
            <a:r>
              <a:rPr lang="en-US" sz="2800" dirty="0" err="1"/>
              <a:t>MDXPlay</a:t>
            </a:r>
            <a:r>
              <a:rPr lang="en-US" sz="2800" dirty="0"/>
              <a:t> and Insta360 Link Webcam</a:t>
            </a:r>
          </a:p>
          <a:p>
            <a:pPr marL="723900" lvl="1">
              <a:tabLst>
                <a:tab pos="723900" algn="l"/>
              </a:tabLst>
            </a:pPr>
            <a:r>
              <a:rPr lang="en-US" sz="2800" dirty="0"/>
              <a:t>Writing Assignment Planner (</a:t>
            </a:r>
            <a:r>
              <a:rPr lang="en-US" sz="2800" dirty="0" err="1"/>
              <a:t>WrAP</a:t>
            </a:r>
            <a:r>
              <a:rPr lang="en-US" sz="2800" dirty="0"/>
              <a:t>)</a:t>
            </a:r>
            <a:r>
              <a:rPr lang="en-US" sz="2800" baseline="30000" dirty="0"/>
              <a:t>2</a:t>
            </a:r>
          </a:p>
          <a:p>
            <a:pPr marL="723900" lvl="1">
              <a:tabLst>
                <a:tab pos="723900" algn="l"/>
              </a:tabLst>
            </a:pPr>
            <a:r>
              <a:rPr lang="en-US" sz="2800" dirty="0"/>
              <a:t>Checklists for assignments</a:t>
            </a:r>
          </a:p>
          <a:p>
            <a:pPr lvl="1"/>
            <a:endParaRPr lang="en-US" sz="2800" dirty="0"/>
          </a:p>
          <a:p>
            <a:pPr marL="4762" indent="0">
              <a:buNone/>
            </a:pPr>
            <a:endParaRPr lang="en-US" sz="3600" dirty="0"/>
          </a:p>
        </p:txBody>
      </p:sp>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The Intervention (3)</a:t>
            </a:r>
          </a:p>
        </p:txBody>
      </p:sp>
      <p:pic>
        <p:nvPicPr>
          <p:cNvPr id="4" name="gesture1">
            <a:hlinkClick r:id="" action="ppaction://media"/>
            <a:extLst>
              <a:ext uri="{FF2B5EF4-FFF2-40B4-BE49-F238E27FC236}">
                <a16:creationId xmlns:a16="http://schemas.microsoft.com/office/drawing/2014/main" id="{68271F76-1875-83CA-9F76-0384CE623DD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76210" y="202063"/>
            <a:ext cx="3202832" cy="1801593"/>
          </a:xfrm>
          <a:prstGeom prst="rect">
            <a:avLst/>
          </a:prstGeom>
        </p:spPr>
      </p:pic>
      <p:pic>
        <p:nvPicPr>
          <p:cNvPr id="8" name="Picture 7">
            <a:extLst>
              <a:ext uri="{FF2B5EF4-FFF2-40B4-BE49-F238E27FC236}">
                <a16:creationId xmlns:a16="http://schemas.microsoft.com/office/drawing/2014/main" id="{6D4E2BFE-11AA-3973-5EF5-241BF835C89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749405" y="2976884"/>
            <a:ext cx="2662595" cy="2010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374DB3B7-62F8-AFFF-E34D-32FA7BF297E0}"/>
              </a:ext>
            </a:extLst>
          </p:cNvPr>
          <p:cNvSpPr txBox="1"/>
          <p:nvPr/>
        </p:nvSpPr>
        <p:spPr>
          <a:xfrm>
            <a:off x="8994994" y="2025446"/>
            <a:ext cx="221887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Insta360 Link - Gesture Control</a:t>
            </a:r>
            <a:r>
              <a:rPr lang="en-GB" sz="1100" baseline="30000" dirty="0">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60D8FCCB-FCC7-A2FB-D224-83E30AEEE3C1}"/>
              </a:ext>
            </a:extLst>
          </p:cNvPr>
          <p:cNvSpPr txBox="1"/>
          <p:nvPr/>
        </p:nvSpPr>
        <p:spPr>
          <a:xfrm>
            <a:off x="9307559" y="4991829"/>
            <a:ext cx="1696298"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Insta360 Link Webcam</a:t>
            </a:r>
            <a:r>
              <a:rPr lang="en-GB" sz="1100" baseline="30000" dirty="0">
                <a:latin typeface="Arial" panose="020B0604020202020204" pitchFamily="34" charset="0"/>
                <a:cs typeface="Arial" panose="020B0604020202020204" pitchFamily="34" charset="0"/>
              </a:rPr>
              <a:t>1</a:t>
            </a:r>
          </a:p>
        </p:txBody>
      </p:sp>
      <p:pic>
        <p:nvPicPr>
          <p:cNvPr id="16" name="Picture 15">
            <a:extLst>
              <a:ext uri="{FF2B5EF4-FFF2-40B4-BE49-F238E27FC236}">
                <a16:creationId xmlns:a16="http://schemas.microsoft.com/office/drawing/2014/main" id="{F74CBEA1-9676-B32E-6C1A-E45C0C8570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9402" y="4125648"/>
            <a:ext cx="5135649" cy="1686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22B363C9-5030-53B8-DAD4-193BC27D28A1}"/>
              </a:ext>
            </a:extLst>
          </p:cNvPr>
          <p:cNvSpPr txBox="1"/>
          <p:nvPr/>
        </p:nvSpPr>
        <p:spPr>
          <a:xfrm>
            <a:off x="5500998" y="4125648"/>
            <a:ext cx="263214" cy="276999"/>
          </a:xfrm>
          <a:prstGeom prst="rect">
            <a:avLst/>
          </a:prstGeom>
          <a:noFill/>
        </p:spPr>
        <p:txBody>
          <a:bodyPr wrap="none" rtlCol="0">
            <a:spAutoFit/>
          </a:bodyPr>
          <a:lstStyle/>
          <a:p>
            <a:r>
              <a:rPr lang="en-GB" baseline="30000" dirty="0"/>
              <a:t>2</a:t>
            </a:r>
          </a:p>
        </p:txBody>
      </p:sp>
    </p:spTree>
    <p:extLst>
      <p:ext uri="{BB962C8B-B14F-4D97-AF65-F5344CB8AC3E}">
        <p14:creationId xmlns:p14="http://schemas.microsoft.com/office/powerpoint/2010/main" val="2558583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22</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7" name="TextBox 6">
            <a:extLst>
              <a:ext uri="{FF2B5EF4-FFF2-40B4-BE49-F238E27FC236}">
                <a16:creationId xmlns:a16="http://schemas.microsoft.com/office/drawing/2014/main" id="{FAD108F8-8B03-9FD9-3D59-CC5DAA54228B}"/>
              </a:ext>
            </a:extLst>
          </p:cNvPr>
          <p:cNvSpPr txBox="1"/>
          <p:nvPr/>
        </p:nvSpPr>
        <p:spPr>
          <a:xfrm>
            <a:off x="4927600" y="6609135"/>
            <a:ext cx="4897495" cy="246221"/>
          </a:xfrm>
          <a:prstGeom prst="rect">
            <a:avLst/>
          </a:prstGeom>
          <a:noFill/>
        </p:spPr>
        <p:txBody>
          <a:bodyPr wrap="none" rtlCol="0">
            <a:spAutoFit/>
          </a:bodyPr>
          <a:lstStyle/>
          <a:p>
            <a:r>
              <a:rPr lang="en-US" sz="1000" dirty="0"/>
              <a:t>1. </a:t>
            </a:r>
            <a:r>
              <a:rPr lang="en-GB" sz="1000" dirty="0"/>
              <a:t>Edwards (2023) | 2. </a:t>
            </a:r>
            <a:r>
              <a:rPr lang="en-US" sz="1000" dirty="0"/>
              <a:t>Middlesex University: My Learning Essentials (2021) | 3. </a:t>
            </a:r>
            <a:r>
              <a:rPr lang="en-GB" sz="1000" dirty="0" err="1"/>
              <a:t>Slido</a:t>
            </a:r>
            <a:r>
              <a:rPr lang="en-GB" sz="1000" dirty="0"/>
              <a:t> (n.d.)</a:t>
            </a:r>
          </a:p>
        </p:txBody>
      </p:sp>
      <p:sp>
        <p:nvSpPr>
          <p:cNvPr id="3" name="Text Placeholder 6">
            <a:extLst>
              <a:ext uri="{FF2B5EF4-FFF2-40B4-BE49-F238E27FC236}">
                <a16:creationId xmlns:a16="http://schemas.microsoft.com/office/drawing/2014/main" id="{56156C97-679A-7D2A-D3D9-D1169944F148}"/>
              </a:ext>
            </a:extLst>
          </p:cNvPr>
          <p:cNvSpPr txBox="1">
            <a:spLocks/>
          </p:cNvSpPr>
          <p:nvPr/>
        </p:nvSpPr>
        <p:spPr>
          <a:xfrm>
            <a:off x="720725" y="1587500"/>
            <a:ext cx="5972107" cy="4225108"/>
          </a:xfrm>
          <a:prstGeom prst="rect">
            <a:avLst/>
          </a:prstGeom>
        </p:spPr>
        <p:txBody>
          <a:bodyPr vert="horz" lIns="91440" tIns="45720" rIns="91440" bIns="45720" rtlCol="0">
            <a:normAutofit/>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600" dirty="0"/>
              <a:t>Module Level: </a:t>
            </a:r>
          </a:p>
          <a:p>
            <a:pPr marL="723900" lvl="1">
              <a:tabLst>
                <a:tab pos="723900" algn="l"/>
              </a:tabLst>
            </a:pPr>
            <a:r>
              <a:rPr lang="en-US" sz="2800" dirty="0"/>
              <a:t>Review and revamp</a:t>
            </a:r>
            <a:r>
              <a:rPr lang="en-US" sz="2800" baseline="30000" dirty="0"/>
              <a:t>1, 2</a:t>
            </a:r>
            <a:r>
              <a:rPr lang="en-US" sz="2800" dirty="0"/>
              <a:t> of module pages, starting with LAW0701</a:t>
            </a:r>
          </a:p>
          <a:p>
            <a:pPr marL="723900" lvl="1">
              <a:tabLst>
                <a:tab pos="723900" algn="l"/>
              </a:tabLst>
            </a:pPr>
            <a:r>
              <a:rPr lang="en-US" sz="2800" dirty="0"/>
              <a:t>WAVE web accessibility evaluation tool</a:t>
            </a:r>
          </a:p>
          <a:p>
            <a:pPr marL="723900" lvl="1">
              <a:tabLst>
                <a:tab pos="723900" algn="l"/>
              </a:tabLst>
            </a:pPr>
            <a:r>
              <a:rPr lang="en-US" sz="2800" dirty="0"/>
              <a:t>The Book feature on Moodle (MyLearning)</a:t>
            </a:r>
          </a:p>
          <a:p>
            <a:pPr marL="723900" lvl="1">
              <a:tabLst>
                <a:tab pos="723900" algn="l"/>
              </a:tabLst>
            </a:pPr>
            <a:r>
              <a:rPr lang="en-US" sz="2800" dirty="0" err="1"/>
              <a:t>Slido</a:t>
            </a:r>
            <a:r>
              <a:rPr lang="en-US" sz="2800" dirty="0"/>
              <a:t> for anonymous Q&amp;A </a:t>
            </a:r>
          </a:p>
        </p:txBody>
      </p:sp>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The Intervention (4)</a:t>
            </a:r>
          </a:p>
        </p:txBody>
      </p:sp>
      <p:pic>
        <p:nvPicPr>
          <p:cNvPr id="18" name="Picture 17" descr="A screenshot of a computer&#10;&#10;Description automatically generated">
            <a:extLst>
              <a:ext uri="{FF2B5EF4-FFF2-40B4-BE49-F238E27FC236}">
                <a16:creationId xmlns:a16="http://schemas.microsoft.com/office/drawing/2014/main" id="{38349B68-A732-B5B5-6CA9-45291522F4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8000" y="167863"/>
            <a:ext cx="4140268" cy="2872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80E54647-F4A1-C608-7EF6-A937A683C23C}"/>
              </a:ext>
            </a:extLst>
          </p:cNvPr>
          <p:cNvSpPr txBox="1"/>
          <p:nvPr/>
        </p:nvSpPr>
        <p:spPr>
          <a:xfrm>
            <a:off x="7137379" y="3036500"/>
            <a:ext cx="3641510" cy="276999"/>
          </a:xfrm>
          <a:prstGeom prst="rect">
            <a:avLst/>
          </a:prstGeom>
          <a:noFill/>
        </p:spPr>
        <p:txBody>
          <a:bodyPr wrap="none" rtlCol="0">
            <a:spAutoFit/>
          </a:bodyPr>
          <a:lstStyle/>
          <a:p>
            <a:r>
              <a:rPr lang="en-US" sz="1200" dirty="0"/>
              <a:t>Screenshot of WAVE tool in use on a My Learning page</a:t>
            </a:r>
            <a:r>
              <a:rPr lang="en-US" sz="1200" baseline="30000" dirty="0"/>
              <a:t>2</a:t>
            </a:r>
            <a:endParaRPr lang="en-GB" sz="1200" baseline="30000" dirty="0"/>
          </a:p>
        </p:txBody>
      </p:sp>
      <p:pic>
        <p:nvPicPr>
          <p:cNvPr id="21" name="Picture 20">
            <a:extLst>
              <a:ext uri="{FF2B5EF4-FFF2-40B4-BE49-F238E27FC236}">
                <a16:creationId xmlns:a16="http://schemas.microsoft.com/office/drawing/2014/main" id="{3BD4795A-09FE-84F2-A47C-AA1030E379D5}"/>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6887999" y="3405331"/>
            <a:ext cx="4140000" cy="287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3C194671-BC08-411F-5293-C6210334AD36}"/>
              </a:ext>
            </a:extLst>
          </p:cNvPr>
          <p:cNvSpPr txBox="1"/>
          <p:nvPr/>
        </p:nvSpPr>
        <p:spPr>
          <a:xfrm>
            <a:off x="7871624" y="6300684"/>
            <a:ext cx="2060564" cy="276999"/>
          </a:xfrm>
          <a:prstGeom prst="rect">
            <a:avLst/>
          </a:prstGeom>
          <a:noFill/>
        </p:spPr>
        <p:txBody>
          <a:bodyPr wrap="none" rtlCol="0">
            <a:spAutoFit/>
          </a:bodyPr>
          <a:lstStyle/>
          <a:p>
            <a:r>
              <a:rPr lang="en-US" sz="1200" dirty="0" err="1"/>
              <a:t>Slido</a:t>
            </a:r>
            <a:r>
              <a:rPr lang="en-US" sz="1200" dirty="0"/>
              <a:t> - Live Q&amp;A Moderation</a:t>
            </a:r>
            <a:r>
              <a:rPr lang="en-US" sz="1200" baseline="30000" dirty="0"/>
              <a:t>3</a:t>
            </a:r>
            <a:endParaRPr lang="en-GB" sz="1200" baseline="30000" dirty="0"/>
          </a:p>
        </p:txBody>
      </p:sp>
    </p:spTree>
    <p:extLst>
      <p:ext uri="{BB962C8B-B14F-4D97-AF65-F5344CB8AC3E}">
        <p14:creationId xmlns:p14="http://schemas.microsoft.com/office/powerpoint/2010/main" val="702970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23</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7" name="TextBox 6">
            <a:extLst>
              <a:ext uri="{FF2B5EF4-FFF2-40B4-BE49-F238E27FC236}">
                <a16:creationId xmlns:a16="http://schemas.microsoft.com/office/drawing/2014/main" id="{FAD108F8-8B03-9FD9-3D59-CC5DAA54228B}"/>
              </a:ext>
            </a:extLst>
          </p:cNvPr>
          <p:cNvSpPr txBox="1"/>
          <p:nvPr/>
        </p:nvSpPr>
        <p:spPr>
          <a:xfrm>
            <a:off x="4927600" y="6609135"/>
            <a:ext cx="1066318" cy="246221"/>
          </a:xfrm>
          <a:prstGeom prst="rect">
            <a:avLst/>
          </a:prstGeom>
          <a:noFill/>
        </p:spPr>
        <p:txBody>
          <a:bodyPr wrap="none" rtlCol="0">
            <a:spAutoFit/>
          </a:bodyPr>
          <a:lstStyle/>
          <a:p>
            <a:r>
              <a:rPr lang="en-US" sz="1000" dirty="0"/>
              <a:t>1. Insta360 (n.d.)</a:t>
            </a:r>
            <a:endParaRPr lang="en-GB" sz="1000" dirty="0"/>
          </a:p>
        </p:txBody>
      </p:sp>
      <p:sp>
        <p:nvSpPr>
          <p:cNvPr id="3" name="Text Placeholder 6">
            <a:extLst>
              <a:ext uri="{FF2B5EF4-FFF2-40B4-BE49-F238E27FC236}">
                <a16:creationId xmlns:a16="http://schemas.microsoft.com/office/drawing/2014/main" id="{56156C97-679A-7D2A-D3D9-D1169944F148}"/>
              </a:ext>
            </a:extLst>
          </p:cNvPr>
          <p:cNvSpPr txBox="1">
            <a:spLocks/>
          </p:cNvSpPr>
          <p:nvPr/>
        </p:nvSpPr>
        <p:spPr>
          <a:xfrm>
            <a:off x="720725" y="1587500"/>
            <a:ext cx="6751880" cy="4225108"/>
          </a:xfrm>
          <a:prstGeom prst="rect">
            <a:avLst/>
          </a:prstGeom>
        </p:spPr>
        <p:txBody>
          <a:bodyPr vert="horz" lIns="91440" tIns="45720" rIns="91440" bIns="45720" rtlCol="0">
            <a:normAutofit/>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r>
              <a:rPr lang="en-US" sz="2800" dirty="0" err="1"/>
              <a:t>Programme</a:t>
            </a:r>
            <a:r>
              <a:rPr lang="en-US" sz="2800" dirty="0"/>
              <a:t> Level:</a:t>
            </a:r>
          </a:p>
          <a:p>
            <a:pPr lvl="1"/>
            <a:r>
              <a:rPr lang="en-US" sz="2800" dirty="0"/>
              <a:t>Pre- and post-test after info sessions: </a:t>
            </a:r>
            <a:r>
              <a:rPr lang="en-US" sz="2800" dirty="0" err="1"/>
              <a:t>Slido</a:t>
            </a:r>
            <a:r>
              <a:rPr lang="en-US" sz="2800" dirty="0"/>
              <a:t> or Zoom Survey Feature</a:t>
            </a:r>
          </a:p>
          <a:p>
            <a:pPr lvl="3"/>
            <a:r>
              <a:rPr lang="en-US" sz="2800" dirty="0"/>
              <a:t>Establish baseline : # of LSF submitted over the years &amp; # of students receiving support</a:t>
            </a:r>
          </a:p>
          <a:p>
            <a:pPr lvl="3"/>
            <a:r>
              <a:rPr lang="en-US" sz="2800" dirty="0"/>
              <a:t># of Neurodiversity training sessions and # of staff participants </a:t>
            </a:r>
          </a:p>
        </p:txBody>
      </p:sp>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Evaluation</a:t>
            </a:r>
          </a:p>
        </p:txBody>
      </p:sp>
      <p:pic>
        <p:nvPicPr>
          <p:cNvPr id="15" name="Picture 14">
            <a:extLst>
              <a:ext uri="{FF2B5EF4-FFF2-40B4-BE49-F238E27FC236}">
                <a16:creationId xmlns:a16="http://schemas.microsoft.com/office/drawing/2014/main" id="{B404888A-585A-BDB1-3BD0-463BF7147E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95436" y="136565"/>
            <a:ext cx="3527811" cy="1991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A1682DB1-8B01-590F-5231-058D2B007846}"/>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8339077" y="2328620"/>
            <a:ext cx="3528495" cy="1982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272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24</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7" name="TextBox 6">
            <a:extLst>
              <a:ext uri="{FF2B5EF4-FFF2-40B4-BE49-F238E27FC236}">
                <a16:creationId xmlns:a16="http://schemas.microsoft.com/office/drawing/2014/main" id="{FAD108F8-8B03-9FD9-3D59-CC5DAA54228B}"/>
              </a:ext>
            </a:extLst>
          </p:cNvPr>
          <p:cNvSpPr txBox="1"/>
          <p:nvPr/>
        </p:nvSpPr>
        <p:spPr>
          <a:xfrm>
            <a:off x="4927600" y="6609135"/>
            <a:ext cx="2710999" cy="246221"/>
          </a:xfrm>
          <a:prstGeom prst="rect">
            <a:avLst/>
          </a:prstGeom>
          <a:noFill/>
        </p:spPr>
        <p:txBody>
          <a:bodyPr wrap="none" rtlCol="0">
            <a:spAutoFit/>
          </a:bodyPr>
          <a:lstStyle/>
          <a:p>
            <a:r>
              <a:rPr lang="en-US" sz="1000" dirty="0"/>
              <a:t>1. </a:t>
            </a:r>
            <a:r>
              <a:rPr lang="en-GB" sz="1000" dirty="0"/>
              <a:t>Tremblay et al. (2022) | 2. </a:t>
            </a:r>
            <a:r>
              <a:rPr lang="en-GB" sz="1000" dirty="0" err="1"/>
              <a:t>Glaw</a:t>
            </a:r>
            <a:r>
              <a:rPr lang="en-GB" sz="1000" dirty="0"/>
              <a:t> et al. (2017) </a:t>
            </a:r>
          </a:p>
        </p:txBody>
      </p:sp>
      <p:sp>
        <p:nvSpPr>
          <p:cNvPr id="3" name="Text Placeholder 6">
            <a:extLst>
              <a:ext uri="{FF2B5EF4-FFF2-40B4-BE49-F238E27FC236}">
                <a16:creationId xmlns:a16="http://schemas.microsoft.com/office/drawing/2014/main" id="{56156C97-679A-7D2A-D3D9-D1169944F148}"/>
              </a:ext>
            </a:extLst>
          </p:cNvPr>
          <p:cNvSpPr txBox="1">
            <a:spLocks/>
          </p:cNvSpPr>
          <p:nvPr/>
        </p:nvSpPr>
        <p:spPr>
          <a:xfrm>
            <a:off x="720725" y="1587500"/>
            <a:ext cx="6353175" cy="4225108"/>
          </a:xfrm>
          <a:prstGeom prst="rect">
            <a:avLst/>
          </a:prstGeom>
        </p:spPr>
        <p:txBody>
          <a:bodyPr vert="horz" lIns="91440" tIns="45720" rIns="91440" bIns="45720" rtlCol="0">
            <a:normAutofit/>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r>
              <a:rPr lang="en-US" sz="2800" dirty="0"/>
              <a:t>Module Level: </a:t>
            </a:r>
          </a:p>
          <a:p>
            <a:pPr lvl="1"/>
            <a:r>
              <a:rPr lang="en-US" sz="2800" dirty="0"/>
              <a:t>Evaluation form for Insta360 link, </a:t>
            </a:r>
            <a:r>
              <a:rPr lang="en-US" sz="2800" dirty="0" err="1"/>
              <a:t>WrAP</a:t>
            </a:r>
            <a:r>
              <a:rPr lang="en-US" sz="2800" dirty="0"/>
              <a:t>, Checklists and </a:t>
            </a:r>
            <a:r>
              <a:rPr lang="en-US" sz="2800" dirty="0" err="1"/>
              <a:t>Slido</a:t>
            </a:r>
            <a:endParaRPr lang="en-US" sz="2800" dirty="0"/>
          </a:p>
          <a:p>
            <a:pPr lvl="1"/>
            <a:r>
              <a:rPr lang="en-US" sz="2800" dirty="0"/>
              <a:t>Revamping Module Page:</a:t>
            </a:r>
          </a:p>
          <a:p>
            <a:pPr lvl="2"/>
            <a:r>
              <a:rPr lang="en-US" sz="2800" dirty="0"/>
              <a:t>Mixed </a:t>
            </a:r>
            <a:r>
              <a:rPr lang="en-US" sz="2800" dirty="0" err="1"/>
              <a:t>quali</a:t>
            </a:r>
            <a:r>
              <a:rPr lang="en-US" sz="2800" dirty="0"/>
              <a:t> method: Co-Design</a:t>
            </a:r>
            <a:r>
              <a:rPr lang="en-US" sz="2800" baseline="30000" dirty="0"/>
              <a:t>1</a:t>
            </a:r>
          </a:p>
          <a:p>
            <a:pPr marL="4762" lvl="2" indent="0">
              <a:buNone/>
            </a:pPr>
            <a:r>
              <a:rPr lang="en-US" sz="2800" dirty="0"/>
              <a:t>&amp; Photo Elicitation</a:t>
            </a:r>
            <a:r>
              <a:rPr lang="en-US" sz="2800" baseline="30000" dirty="0"/>
              <a:t>2</a:t>
            </a:r>
            <a:r>
              <a:rPr lang="en-US" sz="2800" dirty="0"/>
              <a:t> Pre- and Post-changes + WAVE</a:t>
            </a:r>
            <a:endParaRPr lang="en-US" sz="3600" dirty="0"/>
          </a:p>
        </p:txBody>
      </p:sp>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Evaluation</a:t>
            </a:r>
          </a:p>
        </p:txBody>
      </p:sp>
      <p:pic>
        <p:nvPicPr>
          <p:cNvPr id="6" name="Picture 5">
            <a:extLst>
              <a:ext uri="{FF2B5EF4-FFF2-40B4-BE49-F238E27FC236}">
                <a16:creationId xmlns:a16="http://schemas.microsoft.com/office/drawing/2014/main" id="{C688B190-5C50-0A42-2919-BC9F2EABC8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5292" y="4514400"/>
            <a:ext cx="3524367" cy="198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F91757B-25B8-45D6-08C0-055DF154A5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15055" y="3542986"/>
            <a:ext cx="3511410" cy="198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screenshot of a test&#10;&#10;Description automatically generated">
            <a:extLst>
              <a:ext uri="{FF2B5EF4-FFF2-40B4-BE49-F238E27FC236}">
                <a16:creationId xmlns:a16="http://schemas.microsoft.com/office/drawing/2014/main" id="{5BFCF95A-1D8F-D63A-125F-31929A90143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54326" y="0"/>
            <a:ext cx="2120900" cy="3704301"/>
          </a:xfrm>
          <a:prstGeom prst="rect">
            <a:avLst/>
          </a:prstGeom>
          <a:ln w="3175">
            <a:solidFill>
              <a:schemeClr val="tx1"/>
            </a:solidFill>
          </a:ln>
        </p:spPr>
      </p:pic>
      <p:pic>
        <p:nvPicPr>
          <p:cNvPr id="21" name="Picture 20" descr="A screenshot of a test&#10;&#10;Description automatically generated">
            <a:extLst>
              <a:ext uri="{FF2B5EF4-FFF2-40B4-BE49-F238E27FC236}">
                <a16:creationId xmlns:a16="http://schemas.microsoft.com/office/drawing/2014/main" id="{47D7C39F-29C6-F384-CC19-C5EA912B75E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515055" y="-4335"/>
            <a:ext cx="2044700" cy="1564041"/>
          </a:xfrm>
          <a:prstGeom prst="rect">
            <a:avLst/>
          </a:prstGeom>
          <a:ln w="3175">
            <a:solidFill>
              <a:schemeClr val="tx1"/>
            </a:solidFill>
          </a:ln>
        </p:spPr>
      </p:pic>
      <p:pic>
        <p:nvPicPr>
          <p:cNvPr id="23" name="Picture 22" descr="A screenshot of a form&#10;&#10;Description automatically generated">
            <a:extLst>
              <a:ext uri="{FF2B5EF4-FFF2-40B4-BE49-F238E27FC236}">
                <a16:creationId xmlns:a16="http://schemas.microsoft.com/office/drawing/2014/main" id="{B221AC47-960C-643E-3A88-7562C99FDC4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071100" y="0"/>
            <a:ext cx="2120900" cy="3200400"/>
          </a:xfrm>
          <a:prstGeom prst="rect">
            <a:avLst/>
          </a:prstGeom>
          <a:ln w="3175">
            <a:solidFill>
              <a:schemeClr val="tx1"/>
            </a:solidFill>
          </a:ln>
        </p:spPr>
      </p:pic>
    </p:spTree>
    <p:extLst>
      <p:ext uri="{BB962C8B-B14F-4D97-AF65-F5344CB8AC3E}">
        <p14:creationId xmlns:p14="http://schemas.microsoft.com/office/powerpoint/2010/main" val="3781008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25</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3" name="Text Placeholder 6">
            <a:extLst>
              <a:ext uri="{FF2B5EF4-FFF2-40B4-BE49-F238E27FC236}">
                <a16:creationId xmlns:a16="http://schemas.microsoft.com/office/drawing/2014/main" id="{56156C97-679A-7D2A-D3D9-D1169944F148}"/>
              </a:ext>
            </a:extLst>
          </p:cNvPr>
          <p:cNvSpPr txBox="1">
            <a:spLocks/>
          </p:cNvSpPr>
          <p:nvPr/>
        </p:nvSpPr>
        <p:spPr>
          <a:xfrm>
            <a:off x="720725" y="1587500"/>
            <a:ext cx="10086975" cy="4225108"/>
          </a:xfrm>
          <a:prstGeom prst="rect">
            <a:avLst/>
          </a:prstGeom>
        </p:spPr>
        <p:txBody>
          <a:bodyPr vert="horz" lIns="91440" tIns="45720" rIns="91440" bIns="45720" rtlCol="0">
            <a:normAutofit/>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Lack of preliminary data on the prevalence of people who identify as neurodiverse</a:t>
            </a:r>
          </a:p>
          <a:p>
            <a:r>
              <a:rPr lang="en-US" dirty="0"/>
              <a:t>The issue of diagnosis?</a:t>
            </a:r>
          </a:p>
          <a:p>
            <a:r>
              <a:rPr lang="en-US" dirty="0"/>
              <a:t>Limited </a:t>
            </a:r>
            <a:r>
              <a:rPr lang="en-US" dirty="0" err="1"/>
              <a:t>specialised</a:t>
            </a:r>
            <a:r>
              <a:rPr lang="en-US" dirty="0"/>
              <a:t> resources, </a:t>
            </a:r>
            <a:r>
              <a:rPr lang="en-US" dirty="0" err="1"/>
              <a:t>programmes</a:t>
            </a:r>
            <a:r>
              <a:rPr lang="en-US" dirty="0"/>
              <a:t> or initiatives due to the relative size of the Institution.</a:t>
            </a:r>
          </a:p>
          <a:p>
            <a:r>
              <a:rPr lang="en-US" dirty="0"/>
              <a:t>Measuring compassion?</a:t>
            </a:r>
          </a:p>
          <a:p>
            <a:endParaRPr lang="en-US" dirty="0"/>
          </a:p>
          <a:p>
            <a:pPr marL="4762" indent="0">
              <a:buNone/>
            </a:pPr>
            <a:endParaRPr lang="en-US" dirty="0"/>
          </a:p>
        </p:txBody>
      </p:sp>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Limitations</a:t>
            </a:r>
          </a:p>
        </p:txBody>
      </p:sp>
    </p:spTree>
    <p:extLst>
      <p:ext uri="{BB962C8B-B14F-4D97-AF65-F5344CB8AC3E}">
        <p14:creationId xmlns:p14="http://schemas.microsoft.com/office/powerpoint/2010/main" val="403799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dirty="0"/>
              <a:t>Neurodiversity at MUM</a:t>
            </a:r>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26</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5" name="Title 5">
            <a:extLst>
              <a:ext uri="{FF2B5EF4-FFF2-40B4-BE49-F238E27FC236}">
                <a16:creationId xmlns:a16="http://schemas.microsoft.com/office/drawing/2014/main" id="{5CDDFC09-2164-1A5C-A40E-54F4CDCE3B20}"/>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The way forward</a:t>
            </a:r>
          </a:p>
        </p:txBody>
      </p:sp>
      <p:pic>
        <p:nvPicPr>
          <p:cNvPr id="6" name="Picture 5">
            <a:extLst>
              <a:ext uri="{FF2B5EF4-FFF2-40B4-BE49-F238E27FC236}">
                <a16:creationId xmlns:a16="http://schemas.microsoft.com/office/drawing/2014/main" id="{D8A06D55-891D-754D-95D3-B7A8768186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275" y="1288455"/>
            <a:ext cx="5673733" cy="4561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DF775A5E-4672-75BE-4D97-1F604C7E9519}"/>
              </a:ext>
            </a:extLst>
          </p:cNvPr>
          <p:cNvSpPr txBox="1"/>
          <p:nvPr/>
        </p:nvSpPr>
        <p:spPr>
          <a:xfrm>
            <a:off x="4927600" y="6609135"/>
            <a:ext cx="2382383" cy="246221"/>
          </a:xfrm>
          <a:prstGeom prst="rect">
            <a:avLst/>
          </a:prstGeom>
          <a:noFill/>
        </p:spPr>
        <p:txBody>
          <a:bodyPr wrap="none" rtlCol="0">
            <a:spAutoFit/>
          </a:bodyPr>
          <a:lstStyle/>
          <a:p>
            <a:r>
              <a:rPr lang="en-US" sz="1000" dirty="0"/>
              <a:t>1. Deloitte (2022) </a:t>
            </a:r>
            <a:r>
              <a:rPr lang="en-GB" sz="1000" dirty="0"/>
              <a:t>| 2. </a:t>
            </a:r>
            <a:r>
              <a:rPr lang="en-GB" sz="1000" dirty="0" err="1"/>
              <a:t>Elsherif</a:t>
            </a:r>
            <a:r>
              <a:rPr lang="en-GB" sz="1000" dirty="0"/>
              <a:t> et al. (2022)</a:t>
            </a:r>
          </a:p>
        </p:txBody>
      </p:sp>
      <p:pic>
        <p:nvPicPr>
          <p:cNvPr id="9" name="Picture 8">
            <a:extLst>
              <a:ext uri="{FF2B5EF4-FFF2-40B4-BE49-F238E27FC236}">
                <a16:creationId xmlns:a16="http://schemas.microsoft.com/office/drawing/2014/main" id="{3F9F5517-C9B9-8B6C-EE71-92E7109D99F8}"/>
              </a:ext>
            </a:extLst>
          </p:cNvPr>
          <p:cNvPicPr>
            <a:picLocks noChangeAspect="1"/>
          </p:cNvPicPr>
          <p:nvPr/>
        </p:nvPicPr>
        <p:blipFill>
          <a:blip r:embed="rId5"/>
          <a:stretch>
            <a:fillRect/>
          </a:stretch>
        </p:blipFill>
        <p:spPr>
          <a:xfrm>
            <a:off x="6624084" y="528113"/>
            <a:ext cx="5037641" cy="5638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F3369366-EDDD-FE15-A800-3A8198D8EF4C}"/>
              </a:ext>
            </a:extLst>
          </p:cNvPr>
          <p:cNvSpPr txBox="1"/>
          <p:nvPr/>
        </p:nvSpPr>
        <p:spPr>
          <a:xfrm>
            <a:off x="6670815" y="151648"/>
            <a:ext cx="4979889" cy="369332"/>
          </a:xfrm>
          <a:prstGeom prst="rect">
            <a:avLst/>
          </a:prstGeom>
          <a:noFill/>
        </p:spPr>
        <p:txBody>
          <a:bodyPr wrap="none" rtlCol="0">
            <a:spAutoFit/>
          </a:bodyPr>
          <a:lstStyle/>
          <a:p>
            <a:r>
              <a:rPr lang="en-US" dirty="0"/>
              <a:t>The nested intersecting spheres of neurodiversity</a:t>
            </a:r>
            <a:r>
              <a:rPr lang="en-US" baseline="30000" dirty="0"/>
              <a:t>2</a:t>
            </a:r>
            <a:endParaRPr lang="en-GB" baseline="30000" dirty="0"/>
          </a:p>
        </p:txBody>
      </p:sp>
      <p:sp>
        <p:nvSpPr>
          <p:cNvPr id="15" name="TextBox 14">
            <a:extLst>
              <a:ext uri="{FF2B5EF4-FFF2-40B4-BE49-F238E27FC236}">
                <a16:creationId xmlns:a16="http://schemas.microsoft.com/office/drawing/2014/main" id="{11DEAF73-93BD-6C5B-AAEE-9B0507CD6140}"/>
              </a:ext>
            </a:extLst>
          </p:cNvPr>
          <p:cNvSpPr txBox="1"/>
          <p:nvPr/>
        </p:nvSpPr>
        <p:spPr>
          <a:xfrm>
            <a:off x="4444409" y="1722474"/>
            <a:ext cx="263214" cy="276999"/>
          </a:xfrm>
          <a:prstGeom prst="rect">
            <a:avLst/>
          </a:prstGeom>
          <a:noFill/>
        </p:spPr>
        <p:txBody>
          <a:bodyPr wrap="none" rtlCol="0">
            <a:spAutoFit/>
          </a:bodyPr>
          <a:lstStyle/>
          <a:p>
            <a:r>
              <a:rPr lang="en-GB" baseline="30000" dirty="0"/>
              <a:t>1</a:t>
            </a:r>
          </a:p>
        </p:txBody>
      </p:sp>
    </p:spTree>
    <p:extLst>
      <p:ext uri="{BB962C8B-B14F-4D97-AF65-F5344CB8AC3E}">
        <p14:creationId xmlns:p14="http://schemas.microsoft.com/office/powerpoint/2010/main" val="219569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DF52-9C56-9748-9F1A-0FC99AFE0295}"/>
              </a:ext>
            </a:extLst>
          </p:cNvPr>
          <p:cNvSpPr txBox="1">
            <a:spLocks/>
          </p:cNvSpPr>
          <p:nvPr/>
        </p:nvSpPr>
        <p:spPr>
          <a:xfrm>
            <a:off x="695325" y="620713"/>
            <a:ext cx="9865171" cy="576039"/>
          </a:xfrm>
          <a:prstGeom prst="rect">
            <a:avLst/>
          </a:prstGeom>
        </p:spPr>
        <p:txBody>
          <a:bodyPr lIns="0" tIns="0" rIns="0" bIns="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b="1" dirty="0">
                <a:solidFill>
                  <a:srgbClr val="E30A0A"/>
                </a:solidFill>
                <a:latin typeface="Arial Black" panose="020B0604020202020204" pitchFamily="34" charset="0"/>
                <a:cs typeface="Arial Black" panose="020B0604020202020204" pitchFamily="34" charset="0"/>
              </a:rPr>
              <a:t>Thank you for your attention!</a:t>
            </a:r>
          </a:p>
        </p:txBody>
      </p:sp>
      <p:sp>
        <p:nvSpPr>
          <p:cNvPr id="4" name="Rectangle 4">
            <a:extLst>
              <a:ext uri="{FF2B5EF4-FFF2-40B4-BE49-F238E27FC236}">
                <a16:creationId xmlns:a16="http://schemas.microsoft.com/office/drawing/2014/main" id="{43EE50BF-45D5-D14A-ABA6-625410069570}"/>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CCF17CE3-1E3E-5249-B6D9-3E3EB33C5AE7}"/>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B93032F8-833C-494B-B773-F8113866B60D}"/>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27</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2" name="Picture 11">
            <a:extLst>
              <a:ext uri="{FF2B5EF4-FFF2-40B4-BE49-F238E27FC236}">
                <a16:creationId xmlns:a16="http://schemas.microsoft.com/office/drawing/2014/main" id="{88BF0057-3CC0-5344-A88F-5D78E37904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5325" y="2251921"/>
            <a:ext cx="10801350" cy="3372591"/>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3" name="Title 1">
            <a:extLst>
              <a:ext uri="{FF2B5EF4-FFF2-40B4-BE49-F238E27FC236}">
                <a16:creationId xmlns:a16="http://schemas.microsoft.com/office/drawing/2014/main" id="{CF3856E0-EEC3-E8F6-4CBF-B176E980ABD6}"/>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dirty="0"/>
              <a:t>Neurodiversity at MUM</a:t>
            </a:r>
          </a:p>
        </p:txBody>
      </p:sp>
    </p:spTree>
    <p:extLst>
      <p:ext uri="{BB962C8B-B14F-4D97-AF65-F5344CB8AC3E}">
        <p14:creationId xmlns:p14="http://schemas.microsoft.com/office/powerpoint/2010/main" val="1594114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28</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3" name="Text Placeholder 6">
            <a:extLst>
              <a:ext uri="{FF2B5EF4-FFF2-40B4-BE49-F238E27FC236}">
                <a16:creationId xmlns:a16="http://schemas.microsoft.com/office/drawing/2014/main" id="{56156C97-679A-7D2A-D3D9-D1169944F148}"/>
              </a:ext>
            </a:extLst>
          </p:cNvPr>
          <p:cNvSpPr txBox="1">
            <a:spLocks/>
          </p:cNvSpPr>
          <p:nvPr/>
        </p:nvSpPr>
        <p:spPr>
          <a:xfrm>
            <a:off x="720725" y="786809"/>
            <a:ext cx="10086975" cy="5231219"/>
          </a:xfrm>
          <a:prstGeom prst="rect">
            <a:avLst/>
          </a:prstGeom>
        </p:spPr>
        <p:txBody>
          <a:bodyPr vert="horz" lIns="91440" tIns="45720" rIns="91440" bIns="45720" rtlCol="0">
            <a:normAutofit fontScale="92500"/>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762" indent="0">
              <a:buNone/>
            </a:pPr>
            <a:r>
              <a:rPr lang="en-GB" sz="1000" dirty="0">
                <a:effectLst/>
              </a:rPr>
              <a:t>Austin, R. D., &amp; Pisano, G. P. (2017, May 1). Neurodiversity as a Competitive Advantage. </a:t>
            </a:r>
            <a:r>
              <a:rPr lang="en-GB" sz="1000" i="1" dirty="0">
                <a:effectLst/>
              </a:rPr>
              <a:t>Harvard Business Review</a:t>
            </a:r>
            <a:r>
              <a:rPr lang="en-GB" sz="1000" dirty="0">
                <a:effectLst/>
              </a:rPr>
              <a:t>. </a:t>
            </a:r>
            <a:r>
              <a:rPr lang="en-GB" sz="1000" dirty="0">
                <a:effectLst/>
                <a:hlinkClick r:id="rId5"/>
              </a:rPr>
              <a:t>https://hbr.org/2017/05/neurodiversity-as-a-competitive-advantage</a:t>
            </a:r>
            <a:endParaRPr lang="en-GB" sz="1000" dirty="0">
              <a:effectLst/>
            </a:endParaRPr>
          </a:p>
          <a:p>
            <a:pPr marL="4762" indent="0">
              <a:buNone/>
            </a:pPr>
            <a:r>
              <a:rPr lang="en-GB" sz="1000" dirty="0">
                <a:effectLst/>
              </a:rPr>
              <a:t>Baron Levi, J. (2020). </a:t>
            </a:r>
            <a:r>
              <a:rPr lang="en-GB" sz="1000" i="1" dirty="0">
                <a:effectLst/>
              </a:rPr>
              <a:t>The hairy bikie and other metacognitive strategies: Implementing a frontal lobe prosthesis for those whose learning is compromised</a:t>
            </a:r>
            <a:r>
              <a:rPr lang="en-GB" sz="1000" dirty="0">
                <a:effectLst/>
              </a:rPr>
              <a:t>. Springer.</a:t>
            </a:r>
          </a:p>
          <a:p>
            <a:pPr marL="4762" indent="0">
              <a:buNone/>
            </a:pPr>
            <a:r>
              <a:rPr lang="en-GB" sz="1000" dirty="0" err="1">
                <a:effectLst/>
              </a:rPr>
              <a:t>Clouder</a:t>
            </a:r>
            <a:r>
              <a:rPr lang="en-GB" sz="1000" dirty="0">
                <a:effectLst/>
              </a:rPr>
              <a:t>, L., </a:t>
            </a:r>
            <a:r>
              <a:rPr lang="en-GB" sz="1000" dirty="0" err="1">
                <a:effectLst/>
              </a:rPr>
              <a:t>Karakus</a:t>
            </a:r>
            <a:r>
              <a:rPr lang="en-GB" sz="1000" dirty="0">
                <a:effectLst/>
              </a:rPr>
              <a:t>, M., </a:t>
            </a:r>
            <a:r>
              <a:rPr lang="en-GB" sz="1000" dirty="0" err="1">
                <a:effectLst/>
              </a:rPr>
              <a:t>Cinotti</a:t>
            </a:r>
            <a:r>
              <a:rPr lang="en-GB" sz="1000" dirty="0">
                <a:effectLst/>
              </a:rPr>
              <a:t>, A., </a:t>
            </a:r>
            <a:r>
              <a:rPr lang="en-GB" sz="1000" dirty="0" err="1">
                <a:effectLst/>
              </a:rPr>
              <a:t>Ferreyra</a:t>
            </a:r>
            <a:r>
              <a:rPr lang="en-GB" sz="1000" dirty="0">
                <a:effectLst/>
              </a:rPr>
              <a:t>, M. V., </a:t>
            </a:r>
            <a:r>
              <a:rPr lang="en-GB" sz="1000" dirty="0" err="1">
                <a:effectLst/>
              </a:rPr>
              <a:t>Fierros</a:t>
            </a:r>
            <a:r>
              <a:rPr lang="en-GB" sz="1000" dirty="0">
                <a:effectLst/>
              </a:rPr>
              <a:t>, G. A., &amp; Rojo, P. (2020). Neurodiversity in higher education: A narrative synthesis. </a:t>
            </a:r>
            <a:r>
              <a:rPr lang="en-GB" sz="1000" i="1" dirty="0">
                <a:effectLst/>
              </a:rPr>
              <a:t>Higher Education</a:t>
            </a:r>
            <a:r>
              <a:rPr lang="en-GB" sz="1000" dirty="0">
                <a:effectLst/>
              </a:rPr>
              <a:t>, </a:t>
            </a:r>
            <a:r>
              <a:rPr lang="en-GB" sz="1000" i="1" dirty="0">
                <a:effectLst/>
              </a:rPr>
              <a:t>80</a:t>
            </a:r>
            <a:r>
              <a:rPr lang="en-GB" sz="1000" dirty="0">
                <a:effectLst/>
              </a:rPr>
              <a:t>(4), 757–778. </a:t>
            </a:r>
            <a:r>
              <a:rPr lang="en-GB" sz="1000" dirty="0">
                <a:effectLst/>
                <a:hlinkClick r:id="rId6"/>
              </a:rPr>
              <a:t>https://doi.org/10.1007/s10734-020-00513-6</a:t>
            </a:r>
            <a:endParaRPr lang="en-GB" sz="1000" dirty="0">
              <a:effectLst/>
            </a:endParaRPr>
          </a:p>
          <a:p>
            <a:pPr marL="4762" indent="0">
              <a:buNone/>
            </a:pPr>
            <a:r>
              <a:rPr lang="en-GB" sz="1000" dirty="0">
                <a:effectLst/>
              </a:rPr>
              <a:t>Dugan, D. (2023). </a:t>
            </a:r>
            <a:r>
              <a:rPr lang="en-GB" sz="1000" i="1" dirty="0">
                <a:effectLst/>
              </a:rPr>
              <a:t>Neurodiversity in Higher Education</a:t>
            </a:r>
            <a:r>
              <a:rPr lang="en-GB" sz="1000" dirty="0">
                <a:effectLst/>
              </a:rPr>
              <a:t> [University at Buffalo, The State University of New York]. </a:t>
            </a:r>
            <a:r>
              <a:rPr lang="en-GB" sz="1000" dirty="0">
                <a:effectLst/>
                <a:hlinkClick r:id="rId7"/>
              </a:rPr>
              <a:t>https://www.proquest.com/openview/ae16b7436699cf9ab6e802528994788f/1?pq-origsite=gscholar&amp;cbl=18750&amp;diss=y</a:t>
            </a:r>
            <a:endParaRPr lang="en-GB" sz="1000" dirty="0">
              <a:effectLst/>
            </a:endParaRPr>
          </a:p>
          <a:p>
            <a:pPr marL="4762" indent="0">
              <a:buNone/>
            </a:pPr>
            <a:r>
              <a:rPr lang="en-GB" sz="1000" dirty="0">
                <a:effectLst/>
              </a:rPr>
              <a:t>Edwards, E. (2023, September 19). </a:t>
            </a:r>
            <a:r>
              <a:rPr lang="en-GB" sz="1000" i="1" dirty="0">
                <a:effectLst/>
              </a:rPr>
              <a:t>Developing an Accessible and Inclusive Learning Environment</a:t>
            </a:r>
            <a:r>
              <a:rPr lang="en-GB" sz="1000" dirty="0">
                <a:effectLst/>
              </a:rPr>
              <a:t> [Seminar]. Celebrating Teaching Excellence seminar, Middlesex University, Hendon and Online. </a:t>
            </a:r>
            <a:r>
              <a:rPr lang="en-GB" sz="1000" dirty="0">
                <a:effectLst/>
                <a:hlinkClick r:id="rId8"/>
              </a:rPr>
              <a:t>https://www.play.mdx.ac.uk/media/Emilie+Edwards+Presentation+Final/1_05834wj3</a:t>
            </a:r>
            <a:endParaRPr lang="en-GB" sz="1000" dirty="0">
              <a:effectLst/>
            </a:endParaRPr>
          </a:p>
          <a:p>
            <a:pPr marL="4762" indent="0">
              <a:buNone/>
            </a:pPr>
            <a:r>
              <a:rPr lang="en-GB" sz="1000" dirty="0" err="1">
                <a:effectLst/>
              </a:rPr>
              <a:t>Elsherif</a:t>
            </a:r>
            <a:r>
              <a:rPr lang="en-GB" sz="1000" dirty="0">
                <a:effectLst/>
              </a:rPr>
              <a:t>, M. M., Middleton, S. L., Phan, J. M., Azevedo, F., </a:t>
            </a:r>
            <a:r>
              <a:rPr lang="en-GB" sz="1000" dirty="0" err="1">
                <a:effectLst/>
              </a:rPr>
              <a:t>Iley</a:t>
            </a:r>
            <a:r>
              <a:rPr lang="en-GB" sz="1000" dirty="0">
                <a:effectLst/>
              </a:rPr>
              <a:t>, B. J., Grose-Hodge, M., Tyler, S. L., Kapp, S. K., </a:t>
            </a:r>
            <a:r>
              <a:rPr lang="en-GB" sz="1000" dirty="0" err="1">
                <a:effectLst/>
              </a:rPr>
              <a:t>Gourdon-Kanhukamwe</a:t>
            </a:r>
            <a:r>
              <a:rPr lang="en-GB" sz="1000" dirty="0">
                <a:effectLst/>
              </a:rPr>
              <a:t>, A., Grafton-Clarke, D., Yeung, S. K., Shaw, J. J., Hartmann, H., &amp; </a:t>
            </a:r>
            <a:r>
              <a:rPr lang="en-GB" sz="1000" dirty="0" err="1">
                <a:effectLst/>
              </a:rPr>
              <a:t>Dokovova</a:t>
            </a:r>
            <a:r>
              <a:rPr lang="en-GB" sz="1000" dirty="0">
                <a:effectLst/>
              </a:rPr>
              <a:t>, M. (2022a). </a:t>
            </a:r>
            <a:r>
              <a:rPr lang="en-GB" sz="1000" i="1" dirty="0">
                <a:effectLst/>
              </a:rPr>
              <a:t>Bridging Neurodiversity and Open Scholarship: How Shared Values Can Guide Best Practices for Research Integrity, Social Justice, and Principled Education</a:t>
            </a:r>
            <a:r>
              <a:rPr lang="en-GB" sz="1000" dirty="0">
                <a:effectLst/>
              </a:rPr>
              <a:t> [Preprint]. </a:t>
            </a:r>
            <a:r>
              <a:rPr lang="en-GB" sz="1000" dirty="0" err="1">
                <a:effectLst/>
              </a:rPr>
              <a:t>MetaArXiv</a:t>
            </a:r>
            <a:r>
              <a:rPr lang="en-GB" sz="1000" dirty="0">
                <a:effectLst/>
              </a:rPr>
              <a:t>. </a:t>
            </a:r>
            <a:r>
              <a:rPr lang="en-GB" sz="1000" dirty="0">
                <a:effectLst/>
                <a:hlinkClick r:id="rId9"/>
              </a:rPr>
              <a:t>https://doi.org/10.31222/osf.io/k7a9p</a:t>
            </a:r>
            <a:endParaRPr lang="en-GB" sz="1000" dirty="0">
              <a:effectLst/>
            </a:endParaRPr>
          </a:p>
          <a:p>
            <a:pPr marL="4762" indent="0">
              <a:buNone/>
            </a:pPr>
            <a:r>
              <a:rPr lang="en-GB" sz="1000" dirty="0" err="1">
                <a:effectLst/>
              </a:rPr>
              <a:t>Elsherif</a:t>
            </a:r>
            <a:r>
              <a:rPr lang="en-GB" sz="1000" dirty="0">
                <a:effectLst/>
              </a:rPr>
              <a:t>, M. M., Middleton, S. L., Phan, J. M., Azevedo, F., </a:t>
            </a:r>
            <a:r>
              <a:rPr lang="en-GB" sz="1000" dirty="0" err="1">
                <a:effectLst/>
              </a:rPr>
              <a:t>Iley</a:t>
            </a:r>
            <a:r>
              <a:rPr lang="en-GB" sz="1000" dirty="0">
                <a:effectLst/>
              </a:rPr>
              <a:t>, B. J., Grose-Hodge, M., Tyler, S. L., Kapp, S. K., </a:t>
            </a:r>
            <a:r>
              <a:rPr lang="en-GB" sz="1000" dirty="0" err="1">
                <a:effectLst/>
              </a:rPr>
              <a:t>Gourdon-Kanhukamwe</a:t>
            </a:r>
            <a:r>
              <a:rPr lang="en-GB" sz="1000" dirty="0">
                <a:effectLst/>
              </a:rPr>
              <a:t>, A., Grafton-Clarke, D., Yeung, S. K., Shaw, J. J., Hartmann, H., &amp; </a:t>
            </a:r>
            <a:r>
              <a:rPr lang="en-GB" sz="1000" dirty="0" err="1">
                <a:effectLst/>
              </a:rPr>
              <a:t>Dokovova</a:t>
            </a:r>
            <a:r>
              <a:rPr lang="en-GB" sz="1000" dirty="0">
                <a:effectLst/>
              </a:rPr>
              <a:t>, M. (2022b). </a:t>
            </a:r>
            <a:r>
              <a:rPr lang="en-GB" sz="1000" i="1" dirty="0">
                <a:effectLst/>
              </a:rPr>
              <a:t>The nested intersecting spheres of neurodiversity</a:t>
            </a:r>
            <a:r>
              <a:rPr lang="en-GB" sz="1000" dirty="0">
                <a:effectLst/>
              </a:rPr>
              <a:t>. </a:t>
            </a:r>
            <a:r>
              <a:rPr lang="en-GB" sz="1000" dirty="0">
                <a:effectLst/>
                <a:hlinkClick r:id="rId9"/>
              </a:rPr>
              <a:t>https://doi.org/10.31222/osf.io/k7a9p</a:t>
            </a:r>
            <a:endParaRPr lang="en-GB" sz="1000" dirty="0">
              <a:effectLst/>
            </a:endParaRPr>
          </a:p>
          <a:p>
            <a:pPr marL="4762" indent="0">
              <a:buNone/>
            </a:pPr>
            <a:r>
              <a:rPr lang="en-GB" sz="1000" dirty="0">
                <a:effectLst/>
              </a:rPr>
              <a:t>FFORT - Framework for Open and Reproducible Research Training. (2023). </a:t>
            </a:r>
            <a:r>
              <a:rPr lang="en-GB" sz="1000" i="1" dirty="0">
                <a:effectLst/>
              </a:rPr>
              <a:t>Team Neurodiversity: Integrating neurodiversity and open scholarship</a:t>
            </a:r>
            <a:r>
              <a:rPr lang="en-GB" sz="1000" dirty="0">
                <a:effectLst/>
              </a:rPr>
              <a:t>. FFORT - Framework for Open and Reproducible Research Training. </a:t>
            </a:r>
            <a:r>
              <a:rPr lang="en-GB" sz="1000" dirty="0">
                <a:effectLst/>
                <a:hlinkClick r:id="rId10"/>
              </a:rPr>
              <a:t>https://forrt.org/neurodiversity/</a:t>
            </a:r>
            <a:endParaRPr lang="en-GB" sz="1000" dirty="0">
              <a:effectLst/>
            </a:endParaRPr>
          </a:p>
          <a:p>
            <a:pPr marL="4762" indent="0">
              <a:buNone/>
            </a:pPr>
            <a:r>
              <a:rPr lang="en-GB" sz="1000" dirty="0" err="1">
                <a:effectLst/>
              </a:rPr>
              <a:t>Glaw</a:t>
            </a:r>
            <a:r>
              <a:rPr lang="en-GB" sz="1000" dirty="0">
                <a:effectLst/>
              </a:rPr>
              <a:t>, X., Inder, K., Kable, A., &amp; Hazelton, M. (2017). Visual Methodologies in Qualitative Research: </a:t>
            </a:r>
            <a:r>
              <a:rPr lang="en-GB" sz="1000" dirty="0" err="1">
                <a:effectLst/>
              </a:rPr>
              <a:t>Autophotography</a:t>
            </a:r>
            <a:r>
              <a:rPr lang="en-GB" sz="1000" dirty="0">
                <a:effectLst/>
              </a:rPr>
              <a:t> and Photo Elicitation Applied to Mental Health Research. </a:t>
            </a:r>
            <a:r>
              <a:rPr lang="en-GB" sz="1000" i="1" dirty="0">
                <a:effectLst/>
              </a:rPr>
              <a:t>International Journal of Qualitative Methods</a:t>
            </a:r>
            <a:r>
              <a:rPr lang="en-GB" sz="1000" dirty="0">
                <a:effectLst/>
              </a:rPr>
              <a:t>, </a:t>
            </a:r>
            <a:r>
              <a:rPr lang="en-GB" sz="1000" i="1" dirty="0">
                <a:effectLst/>
              </a:rPr>
              <a:t>16</a:t>
            </a:r>
            <a:r>
              <a:rPr lang="en-GB" sz="1000" dirty="0">
                <a:effectLst/>
              </a:rPr>
              <a:t>(1), 1609406917748215. </a:t>
            </a:r>
            <a:r>
              <a:rPr lang="en-GB" sz="1000" dirty="0">
                <a:effectLst/>
                <a:hlinkClick r:id="rId11"/>
              </a:rPr>
              <a:t>https://doi.org/10.1177/1609406917748215</a:t>
            </a:r>
            <a:endParaRPr lang="en-GB" sz="1000" dirty="0">
              <a:effectLst/>
            </a:endParaRPr>
          </a:p>
          <a:p>
            <a:pPr marL="4762" indent="0">
              <a:buNone/>
            </a:pPr>
            <a:r>
              <a:rPr lang="en-GB" sz="1000" dirty="0" err="1">
                <a:effectLst/>
              </a:rPr>
              <a:t>Grinker</a:t>
            </a:r>
            <a:r>
              <a:rPr lang="en-GB" sz="1000" dirty="0">
                <a:effectLst/>
              </a:rPr>
              <a:t>, R. R. (2010). Commentary: On Being Autistic, and Social. </a:t>
            </a:r>
            <a:r>
              <a:rPr lang="en-GB" sz="1000" i="1" dirty="0">
                <a:effectLst/>
              </a:rPr>
              <a:t>Ethos</a:t>
            </a:r>
            <a:r>
              <a:rPr lang="en-GB" sz="1000" dirty="0">
                <a:effectLst/>
              </a:rPr>
              <a:t>, </a:t>
            </a:r>
            <a:r>
              <a:rPr lang="en-GB" sz="1000" i="1" dirty="0">
                <a:effectLst/>
              </a:rPr>
              <a:t>38</a:t>
            </a:r>
            <a:r>
              <a:rPr lang="en-GB" sz="1000" dirty="0">
                <a:effectLst/>
              </a:rPr>
              <a:t>(1), 172–178. </a:t>
            </a:r>
            <a:r>
              <a:rPr lang="en-GB" sz="1000" dirty="0">
                <a:effectLst/>
                <a:hlinkClick r:id="rId12"/>
              </a:rPr>
              <a:t>https://doi.org/10.1111/j.1548-1352.2010.01087.x</a:t>
            </a:r>
            <a:endParaRPr lang="en-GB" sz="1000" dirty="0">
              <a:effectLst/>
            </a:endParaRPr>
          </a:p>
          <a:p>
            <a:pPr marL="4762" indent="0">
              <a:buNone/>
            </a:pPr>
            <a:r>
              <a:rPr lang="en-GB" sz="1000" dirty="0">
                <a:effectLst/>
              </a:rPr>
              <a:t>Hamilton, L. G., &amp; Petty, S. (2023). Compassionate pedagogy for neurodiversity in higher education: A conceptual analysis. </a:t>
            </a:r>
            <a:r>
              <a:rPr lang="en-GB" sz="1000" i="1" dirty="0">
                <a:effectLst/>
              </a:rPr>
              <a:t>Frontiers in Psychology</a:t>
            </a:r>
            <a:r>
              <a:rPr lang="en-GB" sz="1000" dirty="0">
                <a:effectLst/>
              </a:rPr>
              <a:t>, </a:t>
            </a:r>
            <a:r>
              <a:rPr lang="en-GB" sz="1000" i="1" dirty="0">
                <a:effectLst/>
              </a:rPr>
              <a:t>14</a:t>
            </a:r>
            <a:r>
              <a:rPr lang="en-GB" sz="1000" dirty="0">
                <a:effectLst/>
              </a:rPr>
              <a:t>, 1093290. </a:t>
            </a:r>
            <a:r>
              <a:rPr lang="en-GB" sz="1000" dirty="0">
                <a:effectLst/>
                <a:hlinkClick r:id="rId13"/>
              </a:rPr>
              <a:t>https://doi.org/10.3389/fpsyg.2023.1093290</a:t>
            </a:r>
            <a:endParaRPr lang="en-GB" sz="1000" dirty="0">
              <a:effectLst/>
            </a:endParaRPr>
          </a:p>
          <a:p>
            <a:pPr marL="4762" indent="0">
              <a:buNone/>
            </a:pPr>
            <a:r>
              <a:rPr lang="en-GB" sz="1000" dirty="0">
                <a:effectLst/>
              </a:rPr>
              <a:t>Insta360. (n.d.). </a:t>
            </a:r>
            <a:r>
              <a:rPr lang="en-GB" sz="1000" i="1" dirty="0">
                <a:effectLst/>
              </a:rPr>
              <a:t>Insta360 Link—The AI-powered 4K webcam</a:t>
            </a:r>
            <a:r>
              <a:rPr lang="en-GB" sz="1000" dirty="0">
                <a:effectLst/>
              </a:rPr>
              <a:t>. Retrieved </a:t>
            </a:r>
            <a:r>
              <a:rPr lang="en-GB" sz="1000">
                <a:effectLst/>
              </a:rPr>
              <a:t>December </a:t>
            </a:r>
            <a:r>
              <a:rPr lang="en-GB" sz="1000"/>
              <a:t>20</a:t>
            </a:r>
            <a:r>
              <a:rPr lang="en-GB" sz="1000">
                <a:effectLst/>
              </a:rPr>
              <a:t>, </a:t>
            </a:r>
            <a:r>
              <a:rPr lang="en-GB" sz="1000" dirty="0">
                <a:effectLst/>
              </a:rPr>
              <a:t>2023, from </a:t>
            </a:r>
            <a:r>
              <a:rPr lang="en-GB" sz="1000" dirty="0">
                <a:effectLst/>
                <a:hlinkClick r:id="rId14"/>
              </a:rPr>
              <a:t>https://www.insta360.com/product/insta360-link</a:t>
            </a:r>
            <a:endParaRPr lang="en-GB" sz="1000" dirty="0">
              <a:effectLst/>
            </a:endParaRPr>
          </a:p>
          <a:p>
            <a:pPr marL="4762" indent="0">
              <a:buNone/>
            </a:pPr>
            <a:r>
              <a:rPr lang="en-GB" sz="1000" dirty="0" err="1">
                <a:effectLst/>
              </a:rPr>
              <a:t>Mahadew</a:t>
            </a:r>
            <a:r>
              <a:rPr lang="en-GB" sz="1000" dirty="0">
                <a:effectLst/>
              </a:rPr>
              <a:t>, A. R., &amp; </a:t>
            </a:r>
            <a:r>
              <a:rPr lang="en-GB" sz="1000" dirty="0" err="1">
                <a:effectLst/>
              </a:rPr>
              <a:t>Mootooveeren</a:t>
            </a:r>
            <a:r>
              <a:rPr lang="en-GB" sz="1000" dirty="0">
                <a:effectLst/>
              </a:rPr>
              <a:t>, K. (2020). The Right to Education of Children with Disabilities in Mauritius: An Assessment of the Status of Education. </a:t>
            </a:r>
            <a:r>
              <a:rPr lang="en-GB" sz="1000" i="1" dirty="0">
                <a:effectLst/>
              </a:rPr>
              <a:t>International Journal of Law, Humanities &amp; Social Science</a:t>
            </a:r>
            <a:r>
              <a:rPr lang="en-GB" sz="1000" dirty="0">
                <a:effectLst/>
              </a:rPr>
              <a:t>, </a:t>
            </a:r>
            <a:r>
              <a:rPr lang="en-GB" sz="1000" i="1" dirty="0">
                <a:effectLst/>
              </a:rPr>
              <a:t>4</a:t>
            </a:r>
            <a:r>
              <a:rPr lang="en-GB" sz="1000" dirty="0">
                <a:effectLst/>
              </a:rPr>
              <a:t>(3), 56–78.</a:t>
            </a:r>
          </a:p>
          <a:p>
            <a:pPr marL="4762" indent="0">
              <a:buNone/>
            </a:pPr>
            <a:r>
              <a:rPr lang="en-GB" sz="1000" dirty="0">
                <a:effectLst/>
              </a:rPr>
              <a:t>McIntosh, E. (2020, March). </a:t>
            </a:r>
            <a:r>
              <a:rPr lang="en-GB" sz="1000" i="1" dirty="0">
                <a:effectLst/>
              </a:rPr>
              <a:t>SAT Universal Design for Learning Methodology—A blueprint for all</a:t>
            </a:r>
            <a:r>
              <a:rPr lang="en-GB" sz="1000" dirty="0">
                <a:effectLst/>
              </a:rPr>
              <a:t>. Centre for Academic Practice Enhancement (CAPE), Middlesex University, Hendon and Online. </a:t>
            </a:r>
            <a:r>
              <a:rPr lang="en-GB" sz="1000" dirty="0">
                <a:effectLst/>
                <a:hlinkClick r:id="rId15"/>
              </a:rPr>
              <a:t>https://www.play.mdx.ac.uk/media/SAT+Universal+Design+for+Learning+Methodology+-+A+blueprint+for+all.+/1_el20x9zw</a:t>
            </a:r>
            <a:endParaRPr lang="en-GB" sz="1000" dirty="0">
              <a:effectLst/>
            </a:endParaRPr>
          </a:p>
          <a:p>
            <a:pPr marL="4762" indent="0">
              <a:buNone/>
            </a:pPr>
            <a:r>
              <a:rPr lang="en-GB" sz="1000" dirty="0" err="1">
                <a:effectLst/>
              </a:rPr>
              <a:t>Mellifont</a:t>
            </a:r>
            <a:r>
              <a:rPr lang="en-GB" sz="1000" dirty="0">
                <a:effectLst/>
              </a:rPr>
              <a:t>, D. (2023). Ableist ivory towers: A narrative review informing about the lived experiences of neurodivergent staff in contemporary higher education. </a:t>
            </a:r>
            <a:r>
              <a:rPr lang="en-GB" sz="1000" i="1" dirty="0">
                <a:effectLst/>
              </a:rPr>
              <a:t>Disability &amp; Society</a:t>
            </a:r>
            <a:r>
              <a:rPr lang="en-GB" sz="1000" dirty="0">
                <a:effectLst/>
              </a:rPr>
              <a:t>, </a:t>
            </a:r>
            <a:r>
              <a:rPr lang="en-GB" sz="1000" i="1" dirty="0">
                <a:effectLst/>
              </a:rPr>
              <a:t>38</a:t>
            </a:r>
            <a:r>
              <a:rPr lang="en-GB" sz="1000" dirty="0">
                <a:effectLst/>
              </a:rPr>
              <a:t>(5), 865–886. </a:t>
            </a:r>
            <a:r>
              <a:rPr lang="en-GB" sz="1000" dirty="0">
                <a:effectLst/>
                <a:hlinkClick r:id="rId16"/>
              </a:rPr>
              <a:t>https://doi.org/10.1080/09687599.2021.1965547</a:t>
            </a:r>
            <a:endParaRPr lang="en-US" sz="1000" dirty="0"/>
          </a:p>
          <a:p>
            <a:pPr marL="4762" indent="0">
              <a:buNone/>
            </a:pPr>
            <a:endParaRPr lang="en-US" sz="1000" dirty="0"/>
          </a:p>
        </p:txBody>
      </p:sp>
      <p:sp>
        <p:nvSpPr>
          <p:cNvPr id="4" name="Title 5">
            <a:extLst>
              <a:ext uri="{FF2B5EF4-FFF2-40B4-BE49-F238E27FC236}">
                <a16:creationId xmlns:a16="http://schemas.microsoft.com/office/drawing/2014/main" id="{D3D49D78-B25B-600A-A442-D764E2F486AF}"/>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References (1)</a:t>
            </a:r>
          </a:p>
        </p:txBody>
      </p:sp>
    </p:spTree>
    <p:extLst>
      <p:ext uri="{BB962C8B-B14F-4D97-AF65-F5344CB8AC3E}">
        <p14:creationId xmlns:p14="http://schemas.microsoft.com/office/powerpoint/2010/main" val="4036549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a:t>Neurodiversity at MUM</a:t>
            </a:r>
            <a:endParaRPr lang="en-US" dirty="0"/>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29</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3" name="Text Placeholder 6">
            <a:extLst>
              <a:ext uri="{FF2B5EF4-FFF2-40B4-BE49-F238E27FC236}">
                <a16:creationId xmlns:a16="http://schemas.microsoft.com/office/drawing/2014/main" id="{56156C97-679A-7D2A-D3D9-D1169944F148}"/>
              </a:ext>
            </a:extLst>
          </p:cNvPr>
          <p:cNvSpPr txBox="1">
            <a:spLocks/>
          </p:cNvSpPr>
          <p:nvPr/>
        </p:nvSpPr>
        <p:spPr>
          <a:xfrm>
            <a:off x="720725" y="786809"/>
            <a:ext cx="10086975" cy="5231219"/>
          </a:xfrm>
          <a:prstGeom prst="rect">
            <a:avLst/>
          </a:prstGeom>
        </p:spPr>
        <p:txBody>
          <a:bodyPr vert="horz" lIns="91440" tIns="45720" rIns="91440" bIns="45720" rtlCol="0">
            <a:normAutofit fontScale="92500"/>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762" indent="0">
              <a:buNone/>
            </a:pPr>
            <a:r>
              <a:rPr lang="en-GB" sz="1000" dirty="0">
                <a:effectLst/>
              </a:rPr>
              <a:t>Middlesex University: My Learning Essentials. (n.d.). </a:t>
            </a:r>
            <a:r>
              <a:rPr lang="en-GB" sz="1000" i="1" dirty="0">
                <a:effectLst/>
              </a:rPr>
              <a:t>Universal Design for Learning (UDL) Staff Course</a:t>
            </a:r>
            <a:r>
              <a:rPr lang="en-GB" sz="1000" dirty="0">
                <a:effectLst/>
              </a:rPr>
              <a:t>. Retrieved December 5, 2023, from </a:t>
            </a:r>
            <a:r>
              <a:rPr lang="en-GB" sz="1000" dirty="0">
                <a:effectLst/>
                <a:hlinkClick r:id="rId5"/>
              </a:rPr>
              <a:t>https://mdx.mrooms.net/mod/scorm/view.php?id=2073011</a:t>
            </a:r>
            <a:endParaRPr lang="en-GB" sz="1000" dirty="0">
              <a:effectLst/>
            </a:endParaRPr>
          </a:p>
          <a:p>
            <a:pPr marL="4762" indent="0">
              <a:buNone/>
            </a:pPr>
            <a:r>
              <a:rPr lang="en-GB" sz="1000" dirty="0">
                <a:effectLst/>
              </a:rPr>
              <a:t>Middlesex University: My Learning Essentials. (2021). </a:t>
            </a:r>
            <a:r>
              <a:rPr lang="en-GB" sz="1000" i="1" dirty="0">
                <a:effectLst/>
              </a:rPr>
              <a:t>Creating accessible content on My Learning Part 1: Testing for accessibility</a:t>
            </a:r>
            <a:r>
              <a:rPr lang="en-GB" sz="1000" dirty="0">
                <a:effectLst/>
              </a:rPr>
              <a:t>. </a:t>
            </a:r>
            <a:r>
              <a:rPr lang="en-GB" sz="1000" dirty="0">
                <a:effectLst/>
                <a:hlinkClick r:id="rId6"/>
              </a:rPr>
              <a:t>https://mdx.mrooms.net/mod/book/view.php?id=1953160&amp;chapterid=107829</a:t>
            </a:r>
            <a:endParaRPr lang="en-GB" sz="1000" dirty="0">
              <a:effectLst/>
            </a:endParaRPr>
          </a:p>
          <a:p>
            <a:pPr marL="4762" indent="0">
              <a:buNone/>
            </a:pPr>
            <a:r>
              <a:rPr lang="en-GB" sz="1000" dirty="0">
                <a:effectLst/>
              </a:rPr>
              <a:t>Ministry of Education and Human Resources. (2006). </a:t>
            </a:r>
            <a:r>
              <a:rPr lang="en-GB" sz="1000" i="1" dirty="0">
                <a:effectLst/>
              </a:rPr>
              <a:t>Special Education Needs and Inclusive education in Mauritius: The Policy and Strategy document</a:t>
            </a:r>
            <a:r>
              <a:rPr lang="en-GB" sz="1000" dirty="0">
                <a:effectLst/>
              </a:rPr>
              <a:t>. </a:t>
            </a:r>
            <a:r>
              <a:rPr lang="en-GB" sz="1000" dirty="0">
                <a:effectLst/>
                <a:hlinkClick r:id="rId7"/>
              </a:rPr>
              <a:t>https://education.govmu.org/Documents/educationsector/Documents/Special%20Education%20Needs/sen.pdf</a:t>
            </a:r>
            <a:endParaRPr lang="en-GB" sz="1000" dirty="0">
              <a:effectLst/>
            </a:endParaRPr>
          </a:p>
          <a:p>
            <a:pPr marL="4762" indent="0">
              <a:buNone/>
            </a:pPr>
            <a:r>
              <a:rPr lang="en-GB" sz="1000" dirty="0" err="1">
                <a:effectLst/>
              </a:rPr>
              <a:t>Mirfin</a:t>
            </a:r>
            <a:r>
              <a:rPr lang="en-GB" sz="1000" dirty="0">
                <a:effectLst/>
              </a:rPr>
              <a:t>-Veitch, B., </a:t>
            </a:r>
            <a:r>
              <a:rPr lang="en-GB" sz="1000" dirty="0" err="1">
                <a:effectLst/>
              </a:rPr>
              <a:t>Jalota</a:t>
            </a:r>
            <a:r>
              <a:rPr lang="en-GB" sz="1000" dirty="0">
                <a:effectLst/>
              </a:rPr>
              <a:t>, N., &amp; Schmidt, L. (2020). </a:t>
            </a:r>
            <a:r>
              <a:rPr lang="en-GB" sz="1000" i="1" dirty="0">
                <a:effectLst/>
              </a:rPr>
              <a:t>Responding to neurodiversity in the education context: An integrative literature review</a:t>
            </a:r>
            <a:r>
              <a:rPr lang="en-GB" sz="1000" dirty="0">
                <a:effectLst/>
              </a:rPr>
              <a:t>. Dunedin: Donald Beasley Institute.</a:t>
            </a:r>
          </a:p>
          <a:p>
            <a:pPr marL="4762" indent="0">
              <a:buNone/>
            </a:pPr>
            <a:r>
              <a:rPr lang="en-GB" sz="1000" dirty="0">
                <a:effectLst/>
              </a:rPr>
              <a:t>National Cancer Institute Division of Cancer Epidemiology &amp; Genetics Staff. (2022, April 25). </a:t>
            </a:r>
            <a:r>
              <a:rPr lang="en-GB" sz="1000" i="1" dirty="0">
                <a:effectLst/>
              </a:rPr>
              <a:t>Neurodiversity</a:t>
            </a:r>
            <a:r>
              <a:rPr lang="en-GB" sz="1000" dirty="0">
                <a:effectLst/>
              </a:rPr>
              <a:t>. National Cancer Institute. </a:t>
            </a:r>
            <a:r>
              <a:rPr lang="en-GB" sz="1000" dirty="0">
                <a:effectLst/>
                <a:hlinkClick r:id="rId8"/>
              </a:rPr>
              <a:t>https://dceg.cancer.gov/about/diversity-inclusion/inclusivity-minute/2022/neurodiversity</a:t>
            </a:r>
            <a:endParaRPr lang="en-GB" sz="1000" dirty="0">
              <a:effectLst/>
            </a:endParaRPr>
          </a:p>
          <a:p>
            <a:pPr marL="4762" indent="0">
              <a:buNone/>
            </a:pPr>
            <a:r>
              <a:rPr lang="en-GB" sz="1000" dirty="0" err="1">
                <a:effectLst/>
              </a:rPr>
              <a:t>Neurodivercity</a:t>
            </a:r>
            <a:r>
              <a:rPr lang="en-GB" sz="1000" dirty="0">
                <a:effectLst/>
              </a:rPr>
              <a:t>. (n.d.). </a:t>
            </a:r>
            <a:r>
              <a:rPr lang="en-GB" sz="1000" i="1" dirty="0">
                <a:effectLst/>
              </a:rPr>
              <a:t>Medical &amp; Social Models of Disability</a:t>
            </a:r>
            <a:r>
              <a:rPr lang="en-GB" sz="1000" dirty="0">
                <a:effectLst/>
              </a:rPr>
              <a:t>. </a:t>
            </a:r>
            <a:r>
              <a:rPr lang="en-GB" sz="1000" dirty="0" err="1">
                <a:effectLst/>
              </a:rPr>
              <a:t>NeuroDiverCity</a:t>
            </a:r>
            <a:r>
              <a:rPr lang="en-GB" sz="1000" dirty="0">
                <a:effectLst/>
              </a:rPr>
              <a:t>. Retrieved December 20, 2023, from </a:t>
            </a:r>
            <a:r>
              <a:rPr lang="en-GB" sz="1000" dirty="0">
                <a:effectLst/>
                <a:hlinkClick r:id="rId9"/>
              </a:rPr>
              <a:t>https://www.neurodivercitysg.com/medical-model-vs-social-model.html</a:t>
            </a:r>
            <a:endParaRPr lang="en-GB" sz="1000" dirty="0">
              <a:effectLst/>
            </a:endParaRPr>
          </a:p>
          <a:p>
            <a:pPr marL="4762" indent="0">
              <a:buNone/>
            </a:pPr>
            <a:r>
              <a:rPr lang="en-GB" sz="1000" dirty="0">
                <a:effectLst/>
              </a:rPr>
              <a:t>Neves, C. (2020, January 10). </a:t>
            </a:r>
            <a:r>
              <a:rPr lang="en-GB" sz="1000" i="1" dirty="0">
                <a:effectLst/>
              </a:rPr>
              <a:t>Global Rainbow Foundation | D&amp;A | Diversity and Ability</a:t>
            </a:r>
            <a:r>
              <a:rPr lang="en-GB" sz="1000" dirty="0">
                <a:effectLst/>
              </a:rPr>
              <a:t>. Https://Diversityandability.Com/. </a:t>
            </a:r>
            <a:r>
              <a:rPr lang="en-GB" sz="1000" dirty="0">
                <a:effectLst/>
                <a:hlinkClick r:id="rId10"/>
              </a:rPr>
              <a:t>https://diversityandability.com/?casestudy=global-rainbow-foundation</a:t>
            </a:r>
            <a:endParaRPr lang="en-GB" sz="1000" dirty="0">
              <a:effectLst/>
            </a:endParaRPr>
          </a:p>
          <a:p>
            <a:pPr marL="4762" indent="0">
              <a:buNone/>
            </a:pPr>
            <a:r>
              <a:rPr lang="en-GB" sz="1000" dirty="0" err="1">
                <a:effectLst/>
              </a:rPr>
              <a:t>Pellicano</a:t>
            </a:r>
            <a:r>
              <a:rPr lang="en-GB" sz="1000" dirty="0">
                <a:effectLst/>
              </a:rPr>
              <a:t>, E., &amp; Den Houting, J. (2022). Annual Research Review: Shifting from ‘normal science’ to neurodiversity in autism science. </a:t>
            </a:r>
            <a:r>
              <a:rPr lang="en-GB" sz="1000" i="1" dirty="0">
                <a:effectLst/>
              </a:rPr>
              <a:t>Journal of Child Psychology and Psychiatry</a:t>
            </a:r>
            <a:r>
              <a:rPr lang="en-GB" sz="1000" dirty="0">
                <a:effectLst/>
              </a:rPr>
              <a:t>, </a:t>
            </a:r>
            <a:r>
              <a:rPr lang="en-GB" sz="1000" i="1" dirty="0">
                <a:effectLst/>
              </a:rPr>
              <a:t>63</a:t>
            </a:r>
            <a:r>
              <a:rPr lang="en-GB" sz="1000" dirty="0">
                <a:effectLst/>
              </a:rPr>
              <a:t>(4), 381–396. </a:t>
            </a:r>
            <a:r>
              <a:rPr lang="en-GB" sz="1000" dirty="0">
                <a:effectLst/>
                <a:hlinkClick r:id="rId11"/>
              </a:rPr>
              <a:t>https://doi.org/10.1111/jcpp.13534</a:t>
            </a:r>
            <a:endParaRPr lang="en-GB" sz="1000" dirty="0">
              <a:effectLst/>
            </a:endParaRPr>
          </a:p>
          <a:p>
            <a:pPr marL="4762" indent="0">
              <a:buNone/>
            </a:pPr>
            <a:r>
              <a:rPr lang="en-GB" sz="1000" dirty="0" err="1">
                <a:effectLst/>
              </a:rPr>
              <a:t>Pudaruth</a:t>
            </a:r>
            <a:r>
              <a:rPr lang="en-GB" sz="1000" dirty="0">
                <a:effectLst/>
              </a:rPr>
              <a:t>, S., </a:t>
            </a:r>
            <a:r>
              <a:rPr lang="en-GB" sz="1000" dirty="0" err="1">
                <a:effectLst/>
              </a:rPr>
              <a:t>Gunputh</a:t>
            </a:r>
            <a:r>
              <a:rPr lang="en-GB" sz="1000" dirty="0">
                <a:effectLst/>
              </a:rPr>
              <a:t>, R. P., &amp; Singh, U. G. (2017). Forgotten, excluded or included? Students with disabilities: A case study at the University of Mauritius. </a:t>
            </a:r>
            <a:r>
              <a:rPr lang="en-GB" sz="1000" i="1" dirty="0">
                <a:effectLst/>
              </a:rPr>
              <a:t>African Journal of Disability</a:t>
            </a:r>
            <a:r>
              <a:rPr lang="en-GB" sz="1000" dirty="0">
                <a:effectLst/>
              </a:rPr>
              <a:t>, </a:t>
            </a:r>
            <a:r>
              <a:rPr lang="en-GB" sz="1000" i="1" dirty="0">
                <a:effectLst/>
              </a:rPr>
              <a:t>6</a:t>
            </a:r>
            <a:r>
              <a:rPr lang="en-GB" sz="1000" dirty="0">
                <a:effectLst/>
              </a:rPr>
              <a:t>. </a:t>
            </a:r>
            <a:r>
              <a:rPr lang="en-GB" sz="1000" dirty="0">
                <a:effectLst/>
                <a:hlinkClick r:id="rId12"/>
              </a:rPr>
              <a:t>https://doi.org/10.4102/ajod.v6i0.359</a:t>
            </a:r>
            <a:endParaRPr lang="en-GB" sz="1000" dirty="0">
              <a:effectLst/>
            </a:endParaRPr>
          </a:p>
          <a:p>
            <a:pPr marL="4762" indent="0">
              <a:buNone/>
            </a:pPr>
            <a:r>
              <a:rPr lang="en-GB" sz="1000" dirty="0" err="1">
                <a:effectLst/>
              </a:rPr>
              <a:t>Purmah</a:t>
            </a:r>
            <a:r>
              <a:rPr lang="en-GB" sz="1000" dirty="0">
                <a:effectLst/>
              </a:rPr>
              <a:t>, N. R. (2021). Inclusive Education For Learners With Disabilities In Mauritius: The ‘Rights’ Way Forward. </a:t>
            </a:r>
            <a:r>
              <a:rPr lang="en-GB" sz="1000" i="1" dirty="0">
                <a:effectLst/>
              </a:rPr>
              <a:t>African Disability Rights Yearbook</a:t>
            </a:r>
            <a:r>
              <a:rPr lang="en-GB" sz="1000" dirty="0">
                <a:effectLst/>
              </a:rPr>
              <a:t>, </a:t>
            </a:r>
            <a:r>
              <a:rPr lang="en-GB" sz="1000" i="1" dirty="0">
                <a:effectLst/>
              </a:rPr>
              <a:t>9</a:t>
            </a:r>
            <a:r>
              <a:rPr lang="en-GB" sz="1000" dirty="0">
                <a:effectLst/>
              </a:rPr>
              <a:t>, 160–186. </a:t>
            </a:r>
            <a:r>
              <a:rPr lang="en-GB" sz="1000" dirty="0">
                <a:effectLst/>
                <a:hlinkClick r:id="rId13"/>
              </a:rPr>
              <a:t>https://doi.org/10.29053/2413-7138/2021/v9a8</a:t>
            </a:r>
            <a:endParaRPr lang="en-GB" sz="1000" dirty="0">
              <a:effectLst/>
            </a:endParaRPr>
          </a:p>
          <a:p>
            <a:pPr marL="4762" indent="0">
              <a:buNone/>
            </a:pPr>
            <a:r>
              <a:rPr lang="en-GB" sz="1000" dirty="0">
                <a:effectLst/>
              </a:rPr>
              <a:t>Rosqvist, H. B., </a:t>
            </a:r>
            <a:r>
              <a:rPr lang="en-GB" sz="1000" dirty="0" err="1">
                <a:effectLst/>
              </a:rPr>
              <a:t>Chown</a:t>
            </a:r>
            <a:r>
              <a:rPr lang="en-GB" sz="1000" dirty="0">
                <a:effectLst/>
              </a:rPr>
              <a:t>, N., &amp; Stenning, A. (Eds.). (2020). </a:t>
            </a:r>
            <a:r>
              <a:rPr lang="en-GB" sz="1000" i="1" dirty="0">
                <a:effectLst/>
              </a:rPr>
              <a:t>Neurodiversity Studies: A New Critical Paradigm</a:t>
            </a:r>
            <a:r>
              <a:rPr lang="en-GB" sz="1000" dirty="0">
                <a:effectLst/>
              </a:rPr>
              <a:t> (1st ed.). Routledge. </a:t>
            </a:r>
            <a:r>
              <a:rPr lang="en-GB" sz="1000" dirty="0">
                <a:effectLst/>
                <a:hlinkClick r:id="rId14"/>
              </a:rPr>
              <a:t>https://doi.org/10.4324/9780429322297</a:t>
            </a:r>
            <a:endParaRPr lang="en-GB" sz="1000" dirty="0">
              <a:effectLst/>
            </a:endParaRPr>
          </a:p>
          <a:p>
            <a:pPr marL="4762" indent="0">
              <a:buNone/>
            </a:pPr>
            <a:r>
              <a:rPr lang="en-GB" sz="1000" dirty="0">
                <a:effectLst/>
              </a:rPr>
              <a:t>Singer, J., </a:t>
            </a:r>
            <a:r>
              <a:rPr lang="en-GB" sz="1000" dirty="0" err="1">
                <a:effectLst/>
              </a:rPr>
              <a:t>Waisman</a:t>
            </a:r>
            <a:r>
              <a:rPr lang="en-GB" sz="1000" dirty="0">
                <a:effectLst/>
              </a:rPr>
              <a:t>, T., Grossman, E., </a:t>
            </a:r>
            <a:r>
              <a:rPr lang="en-GB" sz="1000" dirty="0" err="1">
                <a:effectLst/>
              </a:rPr>
              <a:t>Kofner</a:t>
            </a:r>
            <a:r>
              <a:rPr lang="en-GB" sz="1000" dirty="0">
                <a:effectLst/>
              </a:rPr>
              <a:t>, B., </a:t>
            </a:r>
            <a:r>
              <a:rPr lang="en-GB" sz="1000" dirty="0" err="1">
                <a:effectLst/>
              </a:rPr>
              <a:t>Shevchuk</a:t>
            </a:r>
            <a:r>
              <a:rPr lang="en-GB" sz="1000" dirty="0">
                <a:effectLst/>
              </a:rPr>
              <a:t>-Hill, S., Santos, J. D., &amp; Kristen Gillespie-Lynch. (2021, March 4). </a:t>
            </a:r>
            <a:r>
              <a:rPr lang="en-GB" sz="1000" i="1" dirty="0">
                <a:effectLst/>
              </a:rPr>
              <a:t>Is Universal Design Enough? Learning from the Neurodiversity Movement How to Engage Diverse Learners</a:t>
            </a:r>
            <a:r>
              <a:rPr lang="en-GB" sz="1000" dirty="0">
                <a:effectLst/>
              </a:rPr>
              <a:t> [Workshop]. College of Staten Island Psychology Department Virtual Office. </a:t>
            </a:r>
            <a:r>
              <a:rPr lang="en-GB" sz="1000" dirty="0">
                <a:effectLst/>
                <a:hlinkClick r:id="rId15"/>
              </a:rPr>
              <a:t>https://csipsy.commons.gc.cuny.edu/is-universal-design-enough-learning-from-the-neurodiversity-movement-how-to-engage-diverse-learners/</a:t>
            </a:r>
            <a:endParaRPr lang="en-GB" sz="1000" dirty="0">
              <a:effectLst/>
            </a:endParaRPr>
          </a:p>
          <a:p>
            <a:pPr marL="4762" indent="0">
              <a:buNone/>
            </a:pPr>
            <a:r>
              <a:rPr lang="en-GB" sz="1000" dirty="0" err="1">
                <a:effectLst/>
              </a:rPr>
              <a:t>Slido</a:t>
            </a:r>
            <a:r>
              <a:rPr lang="en-GB" sz="1000" dirty="0">
                <a:effectLst/>
              </a:rPr>
              <a:t>. (n.d.). </a:t>
            </a:r>
            <a:r>
              <a:rPr lang="en-GB" sz="1000" i="1" dirty="0" err="1">
                <a:effectLst/>
              </a:rPr>
              <a:t>Slido</a:t>
            </a:r>
            <a:r>
              <a:rPr lang="en-GB" sz="1000" i="1" dirty="0">
                <a:effectLst/>
              </a:rPr>
              <a:t>—Live Q&amp;A Moderation</a:t>
            </a:r>
            <a:r>
              <a:rPr lang="en-GB" sz="1000" dirty="0">
                <a:effectLst/>
              </a:rPr>
              <a:t>. Retrieved December </a:t>
            </a:r>
            <a:r>
              <a:rPr lang="en-GB" sz="1000" dirty="0"/>
              <a:t>20</a:t>
            </a:r>
            <a:r>
              <a:rPr lang="en-GB" sz="1000" dirty="0">
                <a:effectLst/>
              </a:rPr>
              <a:t>, 2023, from </a:t>
            </a:r>
            <a:r>
              <a:rPr lang="en-GB" sz="1000" dirty="0">
                <a:effectLst/>
                <a:hlinkClick r:id="rId16"/>
              </a:rPr>
              <a:t>https://www.slido.com/static/slido-live-q_a-moderation.d9548475.1600.png</a:t>
            </a:r>
            <a:endParaRPr lang="en-GB" sz="1000" dirty="0">
              <a:effectLst/>
            </a:endParaRPr>
          </a:p>
          <a:p>
            <a:pPr marL="4762" indent="0">
              <a:buNone/>
            </a:pPr>
            <a:r>
              <a:rPr lang="en-GB" sz="1000" dirty="0">
                <a:effectLst/>
              </a:rPr>
              <a:t>Statistics Unit - Ministry of Education, Tertiary Education, Science and Technology. (2020). </a:t>
            </a:r>
            <a:r>
              <a:rPr lang="en-GB" sz="1000" i="1" dirty="0">
                <a:effectLst/>
              </a:rPr>
              <a:t>Education Statistics 2020</a:t>
            </a:r>
            <a:r>
              <a:rPr lang="en-GB" sz="1000" dirty="0">
                <a:effectLst/>
              </a:rPr>
              <a:t>. Statistics Unit - Ministry of Education, Tertiary Education, Science and Technology. </a:t>
            </a:r>
            <a:r>
              <a:rPr lang="en-GB" sz="1000" dirty="0">
                <a:effectLst/>
                <a:hlinkClick r:id="rId17"/>
              </a:rPr>
              <a:t>https://statsmauritius.govmu.org/Documents/Statistics/ESI/2020/EI1543/Edu_Yr20.pdf</a:t>
            </a:r>
            <a:endParaRPr lang="en-GB" sz="1000" dirty="0">
              <a:effectLst/>
            </a:endParaRPr>
          </a:p>
          <a:p>
            <a:pPr marL="4762" indent="0">
              <a:buNone/>
            </a:pPr>
            <a:r>
              <a:rPr lang="en-GB" sz="1000" dirty="0">
                <a:effectLst/>
              </a:rPr>
              <a:t>Tremblay, M., Hamel, C., </a:t>
            </a:r>
            <a:r>
              <a:rPr lang="en-GB" sz="1000" dirty="0" err="1">
                <a:effectLst/>
              </a:rPr>
              <a:t>Viau-Guay</a:t>
            </a:r>
            <a:r>
              <a:rPr lang="en-GB" sz="1000" dirty="0">
                <a:effectLst/>
              </a:rPr>
              <a:t>, A., &amp; Giroux, D. (2022). User Experience of the Co-design Research Approach in eHealth: Activity Analysis With the Course-of-Action Framework. </a:t>
            </a:r>
            <a:r>
              <a:rPr lang="en-GB" sz="1000" i="1" dirty="0">
                <a:effectLst/>
              </a:rPr>
              <a:t>JMIR Human Factors</a:t>
            </a:r>
            <a:r>
              <a:rPr lang="en-GB" sz="1000" dirty="0">
                <a:effectLst/>
              </a:rPr>
              <a:t>, </a:t>
            </a:r>
            <a:r>
              <a:rPr lang="en-GB" sz="1000" i="1" dirty="0">
                <a:effectLst/>
              </a:rPr>
              <a:t>9</a:t>
            </a:r>
            <a:r>
              <a:rPr lang="en-GB" sz="1000" dirty="0">
                <a:effectLst/>
              </a:rPr>
              <a:t>(3), e35577. </a:t>
            </a:r>
            <a:r>
              <a:rPr lang="en-GB" sz="1000" dirty="0">
                <a:effectLst/>
                <a:hlinkClick r:id="rId18"/>
              </a:rPr>
              <a:t>https://doi.org/10.2196/35577</a:t>
            </a:r>
            <a:endParaRPr lang="en-GB" sz="1000" dirty="0">
              <a:effectLst/>
            </a:endParaRPr>
          </a:p>
          <a:p>
            <a:pPr marL="4762" indent="0">
              <a:buNone/>
            </a:pPr>
            <a:endParaRPr lang="en-US" sz="1000" dirty="0"/>
          </a:p>
          <a:p>
            <a:pPr marL="4762" indent="0">
              <a:buNone/>
            </a:pPr>
            <a:endParaRPr lang="en-US" sz="1000" dirty="0"/>
          </a:p>
        </p:txBody>
      </p:sp>
      <p:sp>
        <p:nvSpPr>
          <p:cNvPr id="4" name="Title 5">
            <a:extLst>
              <a:ext uri="{FF2B5EF4-FFF2-40B4-BE49-F238E27FC236}">
                <a16:creationId xmlns:a16="http://schemas.microsoft.com/office/drawing/2014/main" id="{D3D49D78-B25B-600A-A442-D764E2F486AF}"/>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References (2)</a:t>
            </a:r>
          </a:p>
        </p:txBody>
      </p:sp>
    </p:spTree>
    <p:extLst>
      <p:ext uri="{BB962C8B-B14F-4D97-AF65-F5344CB8AC3E}">
        <p14:creationId xmlns:p14="http://schemas.microsoft.com/office/powerpoint/2010/main" val="3000308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dirty="0"/>
              <a:t>Neurodiversity at MUM</a:t>
            </a:r>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3</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3" name="Title 5">
            <a:extLst>
              <a:ext uri="{FF2B5EF4-FFF2-40B4-BE49-F238E27FC236}">
                <a16:creationId xmlns:a16="http://schemas.microsoft.com/office/drawing/2014/main" id="{863F7343-DA10-B1DD-8F22-5DC8768A11C7}"/>
              </a:ext>
            </a:extLst>
          </p:cNvPr>
          <p:cNvSpPr txBox="1">
            <a:spLocks/>
          </p:cNvSpPr>
          <p:nvPr/>
        </p:nvSpPr>
        <p:spPr>
          <a:xfrm>
            <a:off x="720000" y="360000"/>
            <a:ext cx="10692000" cy="887478"/>
          </a:xfrm>
          <a:prstGeom prst="rect">
            <a:avLst/>
          </a:prstGeom>
        </p:spPr>
        <p:txBody>
          <a:bodyPr vert="horz" lIns="91440" tIns="72000" rIns="91440" bIns="0" rtlCol="0" anchor="ctr">
            <a:normAutofit/>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r>
              <a:rPr lang="en-US" dirty="0"/>
              <a:t>outline</a:t>
            </a:r>
          </a:p>
        </p:txBody>
      </p:sp>
      <p:sp>
        <p:nvSpPr>
          <p:cNvPr id="5" name="Text Placeholder 6">
            <a:extLst>
              <a:ext uri="{FF2B5EF4-FFF2-40B4-BE49-F238E27FC236}">
                <a16:creationId xmlns:a16="http://schemas.microsoft.com/office/drawing/2014/main" id="{59AC3BC5-19B1-F6B3-4D2E-15E3525A8A55}"/>
              </a:ext>
            </a:extLst>
          </p:cNvPr>
          <p:cNvSpPr txBox="1">
            <a:spLocks/>
          </p:cNvSpPr>
          <p:nvPr/>
        </p:nvSpPr>
        <p:spPr>
          <a:xfrm>
            <a:off x="720725" y="1604963"/>
            <a:ext cx="6264275" cy="4268787"/>
          </a:xfrm>
          <a:prstGeom prst="rect">
            <a:avLst/>
          </a:prstGeom>
        </p:spPr>
        <p:txBody>
          <a:bodyPr vert="horz" lIns="91440" tIns="45720" rIns="91440" bIns="45720" rtlCol="0">
            <a:normAutofit lnSpcReduction="10000"/>
          </a:bodyPr>
          <a:lstStyle>
            <a:lvl1pPr marL="355600" indent="-350838" defTabSz="1080000">
              <a:lnSpc>
                <a:spcPct val="90000"/>
              </a:lnSpc>
              <a:spcBef>
                <a:spcPts val="1000"/>
              </a:spcBef>
              <a:buSzPct val="125000"/>
              <a:buFontTx/>
              <a:buBlip>
                <a:blip r:embed="rId5"/>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5"/>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5"/>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5"/>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5"/>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What is Neurodiversity</a:t>
            </a:r>
          </a:p>
          <a:p>
            <a:r>
              <a:rPr lang="en-US" dirty="0"/>
              <a:t>Neurodiversity in Mauritius</a:t>
            </a:r>
          </a:p>
          <a:p>
            <a:r>
              <a:rPr lang="en-US" dirty="0"/>
              <a:t>Setting the Scene – the IFP at Middlesex University Mauritius</a:t>
            </a:r>
          </a:p>
          <a:p>
            <a:r>
              <a:rPr lang="en-US" dirty="0"/>
              <a:t>Standing on Shoulders of Giants: Compassionate Pedagogies and UDL</a:t>
            </a:r>
          </a:p>
          <a:p>
            <a:r>
              <a:rPr lang="en-US" dirty="0"/>
              <a:t>The Intervention</a:t>
            </a:r>
          </a:p>
          <a:p>
            <a:r>
              <a:rPr lang="en-US" dirty="0"/>
              <a:t>Evaluation</a:t>
            </a:r>
          </a:p>
          <a:p>
            <a:r>
              <a:rPr lang="en-US" dirty="0"/>
              <a:t>Limitations and way forward</a:t>
            </a:r>
          </a:p>
          <a:p>
            <a:endParaRPr lang="en-US" dirty="0"/>
          </a:p>
        </p:txBody>
      </p:sp>
      <p:grpSp>
        <p:nvGrpSpPr>
          <p:cNvPr id="6" name="Group 5">
            <a:extLst>
              <a:ext uri="{FF2B5EF4-FFF2-40B4-BE49-F238E27FC236}">
                <a16:creationId xmlns:a16="http://schemas.microsoft.com/office/drawing/2014/main" id="{8C6D2984-2C41-3166-EF45-A06064DD1C8F}"/>
              </a:ext>
            </a:extLst>
          </p:cNvPr>
          <p:cNvGrpSpPr/>
          <p:nvPr/>
        </p:nvGrpSpPr>
        <p:grpSpPr>
          <a:xfrm>
            <a:off x="7153589" y="360000"/>
            <a:ext cx="4737100" cy="2630478"/>
            <a:chOff x="2286000" y="1428750"/>
            <a:chExt cx="7620000" cy="4231332"/>
          </a:xfrm>
        </p:grpSpPr>
        <p:pic>
          <p:nvPicPr>
            <p:cNvPr id="8" name="Picture 7" descr="A group of people with different colored objects&#10;&#10;Description automatically generated">
              <a:extLst>
                <a:ext uri="{FF2B5EF4-FFF2-40B4-BE49-F238E27FC236}">
                  <a16:creationId xmlns:a16="http://schemas.microsoft.com/office/drawing/2014/main" id="{28932020-14E4-98FE-1026-502DAB7F9478}"/>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2286000" y="1428750"/>
              <a:ext cx="7620000" cy="4000500"/>
            </a:xfrm>
            <a:prstGeom prst="rect">
              <a:avLst/>
            </a:prstGeom>
          </p:spPr>
        </p:pic>
        <p:sp>
          <p:nvSpPr>
            <p:cNvPr id="9" name="TextBox 8">
              <a:extLst>
                <a:ext uri="{FF2B5EF4-FFF2-40B4-BE49-F238E27FC236}">
                  <a16:creationId xmlns:a16="http://schemas.microsoft.com/office/drawing/2014/main" id="{E78E244E-3FC2-D99B-0A29-560681BBE599}"/>
                </a:ext>
              </a:extLst>
            </p:cNvPr>
            <p:cNvSpPr txBox="1"/>
            <p:nvPr/>
          </p:nvSpPr>
          <p:spPr>
            <a:xfrm>
              <a:off x="2286000" y="5429250"/>
              <a:ext cx="7620000" cy="230832"/>
            </a:xfrm>
            <a:prstGeom prst="rect">
              <a:avLst/>
            </a:prstGeom>
            <a:noFill/>
          </p:spPr>
          <p:txBody>
            <a:bodyPr wrap="square" rtlCol="0">
              <a:spAutoFit/>
            </a:bodyPr>
            <a:lstStyle/>
            <a:p>
              <a:r>
                <a:rPr lang="en-GB" sz="900">
                  <a:hlinkClick r:id="rId7" tooltip="https://resolutionresources.com.au/our-publications/its-time-we-started-talking-about-neurodiversity-in-dispute-resolution/"/>
                </a:rPr>
                <a:t>This Photo</a:t>
              </a:r>
              <a:r>
                <a:rPr lang="en-GB" sz="900"/>
                <a:t> by Unknown Author is licensed under </a:t>
              </a:r>
              <a:r>
                <a:rPr lang="en-GB" sz="900">
                  <a:hlinkClick r:id="rId8" tooltip="https://creativecommons.org/licenses/by/3.0/"/>
                </a:rPr>
                <a:t>CC BY</a:t>
              </a:r>
              <a:endParaRPr lang="en-GB" sz="900"/>
            </a:p>
          </p:txBody>
        </p:sp>
      </p:grpSp>
      <p:grpSp>
        <p:nvGrpSpPr>
          <p:cNvPr id="12" name="Group 11">
            <a:extLst>
              <a:ext uri="{FF2B5EF4-FFF2-40B4-BE49-F238E27FC236}">
                <a16:creationId xmlns:a16="http://schemas.microsoft.com/office/drawing/2014/main" id="{91E5DE70-7DBA-F17E-621B-358FFA696B9B}"/>
              </a:ext>
            </a:extLst>
          </p:cNvPr>
          <p:cNvGrpSpPr/>
          <p:nvPr/>
        </p:nvGrpSpPr>
        <p:grpSpPr>
          <a:xfrm>
            <a:off x="7674289" y="3734455"/>
            <a:ext cx="3695700" cy="1959804"/>
            <a:chOff x="2586000" y="1824000"/>
            <a:chExt cx="7620000" cy="4040832"/>
          </a:xfrm>
        </p:grpSpPr>
        <p:pic>
          <p:nvPicPr>
            <p:cNvPr id="15" name="Picture 14" descr="A rainbow colored infinity symbol&#10;&#10;Description automatically generated">
              <a:extLst>
                <a:ext uri="{FF2B5EF4-FFF2-40B4-BE49-F238E27FC236}">
                  <a16:creationId xmlns:a16="http://schemas.microsoft.com/office/drawing/2014/main" id="{7C6D2399-4463-A857-3270-FBFDD3B9AA61}"/>
                </a:ext>
              </a:extLst>
            </p:cNvPr>
            <p:cNvPicPr>
              <a:picLocks noChangeAspect="1"/>
            </p:cNvPicPr>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2586000" y="1824000"/>
              <a:ext cx="7620000" cy="3810000"/>
            </a:xfrm>
            <a:prstGeom prst="rect">
              <a:avLst/>
            </a:prstGeom>
          </p:spPr>
        </p:pic>
        <p:sp>
          <p:nvSpPr>
            <p:cNvPr id="16" name="TextBox 15">
              <a:extLst>
                <a:ext uri="{FF2B5EF4-FFF2-40B4-BE49-F238E27FC236}">
                  <a16:creationId xmlns:a16="http://schemas.microsoft.com/office/drawing/2014/main" id="{B7FC73C8-2DB3-450F-2E3E-DF1DFAAC1C17}"/>
                </a:ext>
              </a:extLst>
            </p:cNvPr>
            <p:cNvSpPr txBox="1"/>
            <p:nvPr/>
          </p:nvSpPr>
          <p:spPr>
            <a:xfrm>
              <a:off x="2586000" y="5634000"/>
              <a:ext cx="7620000" cy="230832"/>
            </a:xfrm>
            <a:prstGeom prst="rect">
              <a:avLst/>
            </a:prstGeom>
            <a:noFill/>
          </p:spPr>
          <p:txBody>
            <a:bodyPr wrap="square" rtlCol="0">
              <a:spAutoFit/>
            </a:bodyPr>
            <a:lstStyle/>
            <a:p>
              <a:r>
                <a:rPr lang="en-GB" sz="900">
                  <a:hlinkClick r:id="rId10" tooltip="https://courses.lumenlearning.com/wm-abnormalpsych/chapter/autism-spectrum-disorder/"/>
                </a:rPr>
                <a:t>This Photo</a:t>
              </a:r>
              <a:r>
                <a:rPr lang="en-GB" sz="900"/>
                <a:t> by Unknown Author is licensed under </a:t>
              </a:r>
              <a:r>
                <a:rPr lang="en-GB" sz="900">
                  <a:hlinkClick r:id="rId11" tooltip="https://creativecommons.org/licenses/by-sa/3.0/"/>
                </a:rPr>
                <a:t>CC BY-SA</a:t>
              </a:r>
              <a:endParaRPr lang="en-GB" sz="900"/>
            </a:p>
          </p:txBody>
        </p:sp>
      </p:grpSp>
    </p:spTree>
    <p:custDataLst>
      <p:tags r:id="rId1"/>
    </p:custDataLst>
    <p:extLst>
      <p:ext uri="{BB962C8B-B14F-4D97-AF65-F5344CB8AC3E}">
        <p14:creationId xmlns:p14="http://schemas.microsoft.com/office/powerpoint/2010/main" val="2945238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dirty="0"/>
              <a:t>Neurodiversity at MUM</a:t>
            </a:r>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4</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4" name="Title 5">
            <a:extLst>
              <a:ext uri="{FF2B5EF4-FFF2-40B4-BE49-F238E27FC236}">
                <a16:creationId xmlns:a16="http://schemas.microsoft.com/office/drawing/2014/main" id="{E1430775-04D7-E2F0-8C32-6F30376A5B17}"/>
              </a:ext>
            </a:extLst>
          </p:cNvPr>
          <p:cNvSpPr txBox="1">
            <a:spLocks/>
          </p:cNvSpPr>
          <p:nvPr/>
        </p:nvSpPr>
        <p:spPr>
          <a:xfrm>
            <a:off x="720000" y="360000"/>
            <a:ext cx="10692000" cy="5724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neurodiversity</a:t>
            </a:r>
          </a:p>
        </p:txBody>
      </p:sp>
      <p:sp>
        <p:nvSpPr>
          <p:cNvPr id="7" name="Text Placeholder 6">
            <a:extLst>
              <a:ext uri="{FF2B5EF4-FFF2-40B4-BE49-F238E27FC236}">
                <a16:creationId xmlns:a16="http://schemas.microsoft.com/office/drawing/2014/main" id="{61B8A16A-D757-DA1D-B9D6-0CAC2EC4FDC8}"/>
              </a:ext>
            </a:extLst>
          </p:cNvPr>
          <p:cNvSpPr txBox="1">
            <a:spLocks/>
          </p:cNvSpPr>
          <p:nvPr/>
        </p:nvSpPr>
        <p:spPr>
          <a:xfrm>
            <a:off x="720725" y="1604963"/>
            <a:ext cx="10688638" cy="42687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0838" defTabSz="1080000">
              <a:buSzPct val="125000"/>
              <a:buBlip>
                <a:blip r:embed="rId4"/>
              </a:buBlip>
              <a:tabLst>
                <a:tab pos="307975" algn="l"/>
              </a:tabLst>
            </a:pPr>
            <a:r>
              <a:rPr lang="en-US" dirty="0">
                <a:latin typeface="Arial" panose="020B0604020202020204" pitchFamily="34" charset="0"/>
              </a:rPr>
              <a:t>Neurodiversity:</a:t>
            </a:r>
          </a:p>
          <a:p>
            <a:pPr marL="4762" indent="0">
              <a:buFont typeface="Arial" panose="020B0604020202020204" pitchFamily="34" charset="0"/>
              <a:buNone/>
            </a:pPr>
            <a:r>
              <a:rPr lang="en-US" i="1" dirty="0">
                <a:latin typeface="Arial" panose="020B0604020202020204" pitchFamily="34" charset="0"/>
              </a:rPr>
              <a:t>“(…) naturally occurring variation in the ways that humans perceive, experience and interact with the world, encompassing neurodevelopmental differences such as autism, attention deficit disorder (ADHD), dyslexia, developmental language disorder (DLD), dyscalculia, and developmental co-ordination disorder (DCD).</a:t>
            </a:r>
            <a:r>
              <a:rPr lang="en-US" i="1" dirty="0">
                <a:latin typeface="Arial" panose="020B06040202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1</a:t>
            </a:r>
          </a:p>
          <a:p>
            <a:pPr marL="4762" indent="0">
              <a:buFont typeface="Arial" panose="020B0604020202020204" pitchFamily="34" charset="0"/>
              <a:buNone/>
            </a:pPr>
            <a:endParaRPr lang="en-US" dirty="0">
              <a:latin typeface="Arial" panose="020B0604020202020204" pitchFamily="34" charset="0"/>
            </a:endParaRPr>
          </a:p>
          <a:p>
            <a:pPr marL="355600" marR="0" lvl="0" indent="-350838" algn="l" defTabSz="1080000" rtl="0" eaLnBrk="1" fontAlgn="auto" latinLnBrk="0" hangingPunct="1">
              <a:lnSpc>
                <a:spcPct val="100000"/>
              </a:lnSpc>
              <a:spcBef>
                <a:spcPts val="0"/>
              </a:spcBef>
              <a:spcAft>
                <a:spcPts val="0"/>
              </a:spcAft>
              <a:buClrTx/>
              <a:buSzPct val="125000"/>
              <a:buFontTx/>
              <a:buBlip>
                <a:blip r:embed="rId4"/>
              </a:buBlip>
              <a:tabLst>
                <a:tab pos="307975" algn="l"/>
              </a:tabLst>
              <a:defRPr/>
            </a:pPr>
            <a:r>
              <a:rPr lang="en-US" dirty="0">
                <a:latin typeface="Arial" panose="020B0604020202020204" pitchFamily="34" charset="0"/>
              </a:rPr>
              <a:t>Not (necessarily) a diagnosis</a:t>
            </a:r>
            <a:r>
              <a:rPr lang="en-US" baseline="30000" dirty="0">
                <a:latin typeface="Arial" panose="020B0604020202020204" pitchFamily="34" charset="0"/>
              </a:rPr>
              <a:t>2, 3</a:t>
            </a:r>
            <a:r>
              <a:rPr lang="en-US" dirty="0">
                <a:latin typeface="Arial" panose="020B0604020202020204" pitchFamily="34" charset="0"/>
              </a:rPr>
              <a:t>, but a broad or umbrella term.</a:t>
            </a:r>
          </a:p>
        </p:txBody>
      </p:sp>
      <p:grpSp>
        <p:nvGrpSpPr>
          <p:cNvPr id="17" name="Group 16">
            <a:extLst>
              <a:ext uri="{FF2B5EF4-FFF2-40B4-BE49-F238E27FC236}">
                <a16:creationId xmlns:a16="http://schemas.microsoft.com/office/drawing/2014/main" id="{870EA1DF-F147-BE33-4E12-10C66EE436C6}"/>
              </a:ext>
            </a:extLst>
          </p:cNvPr>
          <p:cNvGrpSpPr/>
          <p:nvPr/>
        </p:nvGrpSpPr>
        <p:grpSpPr>
          <a:xfrm>
            <a:off x="9131299" y="252609"/>
            <a:ext cx="2820707" cy="1794798"/>
            <a:chOff x="150000" y="74863"/>
            <a:chExt cx="12382500" cy="7878905"/>
          </a:xfrm>
        </p:grpSpPr>
        <p:pic>
          <p:nvPicPr>
            <p:cNvPr id="18" name="Picture 17" descr="A group of people with brain pieces&#10;&#10;Description automatically generated">
              <a:extLst>
                <a:ext uri="{FF2B5EF4-FFF2-40B4-BE49-F238E27FC236}">
                  <a16:creationId xmlns:a16="http://schemas.microsoft.com/office/drawing/2014/main" id="{CD0F6D3A-4DDA-07A2-EF36-F309845C18F4}"/>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340500" y="74863"/>
              <a:ext cx="12192000" cy="6858000"/>
            </a:xfrm>
            <a:prstGeom prst="rect">
              <a:avLst/>
            </a:prstGeom>
          </p:spPr>
        </p:pic>
        <p:sp>
          <p:nvSpPr>
            <p:cNvPr id="19" name="TextBox 18">
              <a:extLst>
                <a:ext uri="{FF2B5EF4-FFF2-40B4-BE49-F238E27FC236}">
                  <a16:creationId xmlns:a16="http://schemas.microsoft.com/office/drawing/2014/main" id="{DFB432E5-200E-B3C9-3069-7F7A8CDD7AA0}"/>
                </a:ext>
              </a:extLst>
            </p:cNvPr>
            <p:cNvSpPr txBox="1"/>
            <p:nvPr/>
          </p:nvSpPr>
          <p:spPr>
            <a:xfrm>
              <a:off x="150000" y="7008000"/>
              <a:ext cx="12192002" cy="945768"/>
            </a:xfrm>
            <a:prstGeom prst="rect">
              <a:avLst/>
            </a:prstGeom>
            <a:noFill/>
          </p:spPr>
          <p:txBody>
            <a:bodyPr wrap="square" rtlCol="0">
              <a:spAutoFit/>
            </a:bodyPr>
            <a:lstStyle/>
            <a:p>
              <a:r>
                <a:rPr lang="en-GB" sz="800" dirty="0">
                  <a:hlinkClick r:id="rId6" tooltip="https://www.peoplematters.in/article/mynextcurve/reimagining-hr-work-philosophy-2020-through-neurodiversity-24389"/>
                </a:rPr>
                <a:t>This Photo</a:t>
              </a:r>
              <a:r>
                <a:rPr lang="en-GB" sz="800" dirty="0"/>
                <a:t> by Unknown Author is licensed under </a:t>
              </a:r>
              <a:r>
                <a:rPr lang="en-GB" sz="800" dirty="0">
                  <a:hlinkClick r:id="rId7" tooltip="https://creativecommons.org/licenses/by-nc-sa/3.0/"/>
                </a:rPr>
                <a:t>CC BY-SA-NC</a:t>
              </a:r>
              <a:endParaRPr lang="en-GB" sz="800" dirty="0"/>
            </a:p>
          </p:txBody>
        </p:sp>
      </p:grpSp>
      <p:sp>
        <p:nvSpPr>
          <p:cNvPr id="20" name="TextBox 19">
            <a:extLst>
              <a:ext uri="{FF2B5EF4-FFF2-40B4-BE49-F238E27FC236}">
                <a16:creationId xmlns:a16="http://schemas.microsoft.com/office/drawing/2014/main" id="{349A1010-362E-B005-4A09-9CC1DAA60878}"/>
              </a:ext>
            </a:extLst>
          </p:cNvPr>
          <p:cNvSpPr txBox="1"/>
          <p:nvPr/>
        </p:nvSpPr>
        <p:spPr>
          <a:xfrm>
            <a:off x="4940301" y="6458934"/>
            <a:ext cx="4457699" cy="246221"/>
          </a:xfrm>
          <a:prstGeom prst="rect">
            <a:avLst/>
          </a:prstGeom>
          <a:noFill/>
        </p:spPr>
        <p:txBody>
          <a:bodyPr wrap="square" rtlCol="0">
            <a:spAutoFit/>
          </a:bodyPr>
          <a:lstStyle/>
          <a:p>
            <a:r>
              <a:rPr lang="en-GB" sz="1000" dirty="0"/>
              <a:t>1. Hamilton &amp; Petty (2023) | 2. </a:t>
            </a:r>
            <a:r>
              <a:rPr lang="en-GB" sz="1000" dirty="0" err="1"/>
              <a:t>Mirfin</a:t>
            </a:r>
            <a:r>
              <a:rPr lang="en-GB" sz="1000" dirty="0"/>
              <a:t>-Veitch et al. (2020) | 3. Singer et al. (2021)</a:t>
            </a:r>
          </a:p>
        </p:txBody>
      </p:sp>
    </p:spTree>
    <p:extLst>
      <p:ext uri="{BB962C8B-B14F-4D97-AF65-F5344CB8AC3E}">
        <p14:creationId xmlns:p14="http://schemas.microsoft.com/office/powerpoint/2010/main" val="2286617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dirty="0"/>
              <a:t>Neurodiversity at MUM</a:t>
            </a:r>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5</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3" name="Title 5">
            <a:extLst>
              <a:ext uri="{FF2B5EF4-FFF2-40B4-BE49-F238E27FC236}">
                <a16:creationId xmlns:a16="http://schemas.microsoft.com/office/drawing/2014/main" id="{6C81CBA0-F808-7501-0B79-BA71376D0AFB}"/>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neurodiversity</a:t>
            </a:r>
          </a:p>
        </p:txBody>
      </p:sp>
      <p:sp>
        <p:nvSpPr>
          <p:cNvPr id="5" name="Text Placeholder 6">
            <a:extLst>
              <a:ext uri="{FF2B5EF4-FFF2-40B4-BE49-F238E27FC236}">
                <a16:creationId xmlns:a16="http://schemas.microsoft.com/office/drawing/2014/main" id="{DC97293D-E4EF-173B-0758-7F662638C7DE}"/>
              </a:ext>
            </a:extLst>
          </p:cNvPr>
          <p:cNvSpPr txBox="1">
            <a:spLocks/>
          </p:cNvSpPr>
          <p:nvPr/>
        </p:nvSpPr>
        <p:spPr>
          <a:xfrm>
            <a:off x="720725" y="1604963"/>
            <a:ext cx="4697992" cy="4268787"/>
          </a:xfrm>
          <a:prstGeom prst="rect">
            <a:avLst/>
          </a:prstGeom>
        </p:spPr>
        <p:txBody>
          <a:bodyPr vert="horz" lIns="91440" tIns="45720" rIns="91440" bIns="45720" rtlCol="0">
            <a:normAutofit/>
          </a:bodyPr>
          <a:lstStyle>
            <a:lvl1pPr marL="355600" indent="-350838" defTabSz="1080000">
              <a:lnSpc>
                <a:spcPct val="90000"/>
              </a:lnSpc>
              <a:spcBef>
                <a:spcPts val="1000"/>
              </a:spcBef>
              <a:buSzPct val="125000"/>
              <a:buFontTx/>
              <a:buBlip>
                <a:blip r:embed="rId5"/>
              </a:buBlip>
              <a:tabLst>
                <a:tab pos="307975" algn="l"/>
              </a:tabLst>
              <a:defRPr sz="3600" baseline="0">
                <a:latin typeface="Arial" panose="020B0604020202020204" pitchFamily="34" charset="0"/>
              </a:defRPr>
            </a:lvl1pPr>
            <a:lvl2pPr marL="355600" indent="-350838" defTabSz="1080000">
              <a:lnSpc>
                <a:spcPct val="90000"/>
              </a:lnSpc>
              <a:spcBef>
                <a:spcPts val="500"/>
              </a:spcBef>
              <a:buSzPct val="125000"/>
              <a:buFontTx/>
              <a:buBlip>
                <a:blip r:embed="rId5"/>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5"/>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5"/>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5"/>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 </a:t>
            </a:r>
            <a:r>
              <a:rPr lang="en-US" b="1" i="1" u="sng" dirty="0"/>
              <a:t>reframing</a:t>
            </a:r>
            <a:r>
              <a:rPr lang="en-US" dirty="0"/>
              <a:t> of learning differences, neurodevelopmental disorders, and people with disabilities</a:t>
            </a:r>
          </a:p>
        </p:txBody>
      </p:sp>
      <p:pic>
        <p:nvPicPr>
          <p:cNvPr id="6" name="Picture 5" descr="A diagram of a person with arrows and a social model of disability&#10;&#10;Description automatically generated">
            <a:extLst>
              <a:ext uri="{FF2B5EF4-FFF2-40B4-BE49-F238E27FC236}">
                <a16:creationId xmlns:a16="http://schemas.microsoft.com/office/drawing/2014/main" id="{2EEE5A5D-41D1-AF63-BFB3-CC3A61358C84}"/>
              </a:ext>
            </a:extLst>
          </p:cNvPr>
          <p:cNvPicPr>
            <a:picLocks noChangeAspect="1"/>
          </p:cNvPicPr>
          <p:nvPr/>
        </p:nvPicPr>
        <p:blipFill>
          <a:blip r:embed="rId6"/>
          <a:stretch>
            <a:fillRect/>
          </a:stretch>
        </p:blipFill>
        <p:spPr>
          <a:xfrm>
            <a:off x="6096984" y="11265"/>
            <a:ext cx="6095016" cy="6846735"/>
          </a:xfrm>
          <a:prstGeom prst="rect">
            <a:avLst/>
          </a:prstGeom>
        </p:spPr>
      </p:pic>
      <p:sp>
        <p:nvSpPr>
          <p:cNvPr id="8" name="TextBox 7">
            <a:extLst>
              <a:ext uri="{FF2B5EF4-FFF2-40B4-BE49-F238E27FC236}">
                <a16:creationId xmlns:a16="http://schemas.microsoft.com/office/drawing/2014/main" id="{A13352A3-5622-DCDE-F57A-4753878A6B7B}"/>
              </a:ext>
            </a:extLst>
          </p:cNvPr>
          <p:cNvSpPr txBox="1"/>
          <p:nvPr/>
        </p:nvSpPr>
        <p:spPr>
          <a:xfrm>
            <a:off x="4876800" y="6611779"/>
            <a:ext cx="3556000" cy="246221"/>
          </a:xfrm>
          <a:prstGeom prst="rect">
            <a:avLst/>
          </a:prstGeom>
          <a:noFill/>
        </p:spPr>
        <p:txBody>
          <a:bodyPr wrap="square" rtlCol="0">
            <a:spAutoFit/>
          </a:bodyPr>
          <a:lstStyle/>
          <a:p>
            <a:r>
              <a:rPr lang="en-US" sz="1000" dirty="0"/>
              <a:t>1. </a:t>
            </a:r>
            <a:r>
              <a:rPr lang="en-GB" sz="1000" dirty="0" err="1"/>
              <a:t>Neurodivercity</a:t>
            </a:r>
            <a:r>
              <a:rPr lang="en-GB" sz="1000" dirty="0"/>
              <a:t> (n.d.)</a:t>
            </a:r>
          </a:p>
        </p:txBody>
      </p:sp>
    </p:spTree>
    <p:custDataLst>
      <p:tags r:id="rId1"/>
    </p:custDataLst>
    <p:extLst>
      <p:ext uri="{BB962C8B-B14F-4D97-AF65-F5344CB8AC3E}">
        <p14:creationId xmlns:p14="http://schemas.microsoft.com/office/powerpoint/2010/main" val="839507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dirty="0"/>
              <a:t>Neurodiversity at MUM</a:t>
            </a:r>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6</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4" name="Title 5">
            <a:extLst>
              <a:ext uri="{FF2B5EF4-FFF2-40B4-BE49-F238E27FC236}">
                <a16:creationId xmlns:a16="http://schemas.microsoft.com/office/drawing/2014/main" id="{E1430775-04D7-E2F0-8C32-6F30376A5B17}"/>
              </a:ext>
            </a:extLst>
          </p:cNvPr>
          <p:cNvSpPr txBox="1">
            <a:spLocks/>
          </p:cNvSpPr>
          <p:nvPr/>
        </p:nvSpPr>
        <p:spPr>
          <a:xfrm>
            <a:off x="720000" y="360000"/>
            <a:ext cx="10692000" cy="5724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neurodiversity</a:t>
            </a:r>
          </a:p>
        </p:txBody>
      </p:sp>
      <p:sp>
        <p:nvSpPr>
          <p:cNvPr id="3" name="Text Placeholder 6">
            <a:extLst>
              <a:ext uri="{FF2B5EF4-FFF2-40B4-BE49-F238E27FC236}">
                <a16:creationId xmlns:a16="http://schemas.microsoft.com/office/drawing/2014/main" id="{0413A76E-FBB5-7A39-AEB0-3635D10E2CDD}"/>
              </a:ext>
            </a:extLst>
          </p:cNvPr>
          <p:cNvSpPr txBox="1">
            <a:spLocks/>
          </p:cNvSpPr>
          <p:nvPr/>
        </p:nvSpPr>
        <p:spPr>
          <a:xfrm>
            <a:off x="720725" y="1604963"/>
            <a:ext cx="4183019" cy="4893037"/>
          </a:xfrm>
          <a:prstGeom prst="rect">
            <a:avLst/>
          </a:prstGeom>
        </p:spPr>
        <p:txBody>
          <a:bodyPr vert="horz" lIns="91440" tIns="45720" rIns="91440" bIns="45720" rtlCol="0">
            <a:normAutofit fontScale="92500" lnSpcReduction="10000"/>
          </a:bodyPr>
          <a:lstStyle>
            <a:lvl1pPr marL="355600" indent="-350838" defTabSz="1080000">
              <a:lnSpc>
                <a:spcPct val="90000"/>
              </a:lnSpc>
              <a:spcBef>
                <a:spcPts val="1000"/>
              </a:spcBef>
              <a:buSzPct val="125000"/>
              <a:buFontTx/>
              <a:buBlip>
                <a:blip r:embed="rId4"/>
              </a:buBlip>
              <a:tabLst>
                <a:tab pos="307975" algn="l"/>
              </a:tabLst>
              <a:defRPr sz="36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 movement promoting “humility, compassion, respect and genuine impartiality.”</a:t>
            </a:r>
            <a:r>
              <a:rPr lang="en-US" baseline="30000" dirty="0"/>
              <a:t>1</a:t>
            </a:r>
          </a:p>
          <a:p>
            <a:r>
              <a:rPr lang="en-US" dirty="0"/>
              <a:t>Growing literature and interest in Academia (both staff &amp; students) and the workplace</a:t>
            </a:r>
            <a:r>
              <a:rPr lang="en-US" baseline="30000" dirty="0"/>
              <a:t>3</a:t>
            </a:r>
            <a:endParaRPr lang="en-US" dirty="0"/>
          </a:p>
        </p:txBody>
      </p:sp>
      <p:pic>
        <p:nvPicPr>
          <p:cNvPr id="5" name="Picture 4" descr="A diagram of the different types of mental disorders&#10;&#10;Description automatically generated">
            <a:extLst>
              <a:ext uri="{FF2B5EF4-FFF2-40B4-BE49-F238E27FC236}">
                <a16:creationId xmlns:a16="http://schemas.microsoft.com/office/drawing/2014/main" id="{99643CD6-224F-9D9C-DA97-6F95F49DA807}"/>
              </a:ext>
            </a:extLst>
          </p:cNvPr>
          <p:cNvPicPr>
            <a:picLocks noChangeAspect="1"/>
          </p:cNvPicPr>
          <p:nvPr/>
        </p:nvPicPr>
        <p:blipFill>
          <a:blip r:embed="rId5"/>
          <a:stretch>
            <a:fillRect/>
          </a:stretch>
        </p:blipFill>
        <p:spPr>
          <a:xfrm>
            <a:off x="5027025" y="680556"/>
            <a:ext cx="7164975" cy="6166179"/>
          </a:xfrm>
          <a:prstGeom prst="rect">
            <a:avLst/>
          </a:prstGeom>
        </p:spPr>
      </p:pic>
      <p:sp>
        <p:nvSpPr>
          <p:cNvPr id="6" name="TextBox 5">
            <a:extLst>
              <a:ext uri="{FF2B5EF4-FFF2-40B4-BE49-F238E27FC236}">
                <a16:creationId xmlns:a16="http://schemas.microsoft.com/office/drawing/2014/main" id="{A63FFEF4-A2AA-A279-722D-0E150249F43A}"/>
              </a:ext>
            </a:extLst>
          </p:cNvPr>
          <p:cNvSpPr txBox="1"/>
          <p:nvPr/>
        </p:nvSpPr>
        <p:spPr>
          <a:xfrm>
            <a:off x="5976932" y="175334"/>
            <a:ext cx="5572679" cy="369332"/>
          </a:xfrm>
          <a:prstGeom prst="rect">
            <a:avLst/>
          </a:prstGeom>
          <a:noFill/>
        </p:spPr>
        <p:txBody>
          <a:bodyPr wrap="none" rtlCol="0">
            <a:spAutoFit/>
          </a:bodyPr>
          <a:lstStyle/>
          <a:p>
            <a:r>
              <a:rPr lang="en-US" b="1" dirty="0">
                <a:solidFill>
                  <a:srgbClr val="1B1B1B"/>
                </a:solidFill>
                <a:effectLst/>
              </a:rPr>
              <a:t>The Overlapping Skills and Strengths of Neurodiversity</a:t>
            </a:r>
            <a:r>
              <a:rPr lang="en-US" b="1" baseline="30000" dirty="0">
                <a:solidFill>
                  <a:srgbClr val="1B1B1B"/>
                </a:solidFill>
                <a:effectLst/>
              </a:rPr>
              <a:t>2</a:t>
            </a:r>
            <a:endParaRPr lang="en-US" b="1" baseline="30000" dirty="0"/>
          </a:p>
        </p:txBody>
      </p:sp>
      <p:sp>
        <p:nvSpPr>
          <p:cNvPr id="8" name="TextBox 7">
            <a:extLst>
              <a:ext uri="{FF2B5EF4-FFF2-40B4-BE49-F238E27FC236}">
                <a16:creationId xmlns:a16="http://schemas.microsoft.com/office/drawing/2014/main" id="{8CEED423-A2A5-04B1-7292-5EFB8A94DC7B}"/>
              </a:ext>
            </a:extLst>
          </p:cNvPr>
          <p:cNvSpPr txBox="1"/>
          <p:nvPr/>
        </p:nvSpPr>
        <p:spPr>
          <a:xfrm>
            <a:off x="4927600" y="6318508"/>
            <a:ext cx="7330853" cy="553998"/>
          </a:xfrm>
          <a:prstGeom prst="rect">
            <a:avLst/>
          </a:prstGeom>
          <a:noFill/>
        </p:spPr>
        <p:txBody>
          <a:bodyPr wrap="none" rtlCol="0">
            <a:spAutoFit/>
          </a:bodyPr>
          <a:lstStyle/>
          <a:p>
            <a:r>
              <a:rPr lang="en-US" sz="1000" dirty="0"/>
              <a:t>1. FFORT - Framework for Open and Reproducible Research Training (2023)</a:t>
            </a:r>
          </a:p>
          <a:p>
            <a:r>
              <a:rPr lang="en-US" sz="1000" dirty="0"/>
              <a:t>2. NCI Division of Cancer Epidemiology &amp; Genetics Staff (2022) Credit: Created by Nancy Doyle, based on work by Mary Colley.</a:t>
            </a:r>
          </a:p>
          <a:p>
            <a:r>
              <a:rPr lang="en-US" sz="1000" dirty="0"/>
              <a:t>3. Austin &amp; Pisano (2017); </a:t>
            </a:r>
            <a:r>
              <a:rPr lang="en-US" sz="1000" dirty="0" err="1"/>
              <a:t>Clouder</a:t>
            </a:r>
            <a:r>
              <a:rPr lang="en-US" sz="1000" dirty="0"/>
              <a:t> et al. (2020); Dugan (2023); Hamilton &amp; Petty (2023); </a:t>
            </a:r>
            <a:r>
              <a:rPr lang="en-US" sz="1000" dirty="0" err="1"/>
              <a:t>Mellifont</a:t>
            </a:r>
            <a:r>
              <a:rPr lang="en-US" sz="1000" dirty="0"/>
              <a:t> (2023); </a:t>
            </a:r>
            <a:r>
              <a:rPr lang="en-US" sz="1000" dirty="0" err="1"/>
              <a:t>Pellicano</a:t>
            </a:r>
            <a:r>
              <a:rPr lang="en-US" sz="1000" dirty="0"/>
              <a:t> &amp; Den Houting (2022)  </a:t>
            </a:r>
            <a:endParaRPr lang="en-GB" sz="1000" dirty="0"/>
          </a:p>
        </p:txBody>
      </p:sp>
    </p:spTree>
    <p:extLst>
      <p:ext uri="{BB962C8B-B14F-4D97-AF65-F5344CB8AC3E}">
        <p14:creationId xmlns:p14="http://schemas.microsoft.com/office/powerpoint/2010/main" val="1612605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dirty="0"/>
              <a:t>Neurodiversity at MUM</a:t>
            </a:r>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7</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3" name="Title 5">
            <a:extLst>
              <a:ext uri="{FF2B5EF4-FFF2-40B4-BE49-F238E27FC236}">
                <a16:creationId xmlns:a16="http://schemas.microsoft.com/office/drawing/2014/main" id="{6C81CBA0-F808-7501-0B79-BA71376D0AFB}"/>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a:solidFill>
                  <a:srgbClr val="E30709"/>
                </a:solidFill>
                <a:latin typeface="Arial Black" panose="020B0604020202020204" pitchFamily="34" charset="0"/>
              </a:rPr>
              <a:t>neurodiversity</a:t>
            </a:r>
          </a:p>
        </p:txBody>
      </p:sp>
      <p:sp>
        <p:nvSpPr>
          <p:cNvPr id="4" name="Text Placeholder 6">
            <a:extLst>
              <a:ext uri="{FF2B5EF4-FFF2-40B4-BE49-F238E27FC236}">
                <a16:creationId xmlns:a16="http://schemas.microsoft.com/office/drawing/2014/main" id="{585EF450-787B-E95C-42E5-50C1F36980EC}"/>
              </a:ext>
            </a:extLst>
          </p:cNvPr>
          <p:cNvSpPr txBox="1">
            <a:spLocks/>
          </p:cNvSpPr>
          <p:nvPr/>
        </p:nvSpPr>
        <p:spPr>
          <a:xfrm>
            <a:off x="720725" y="1604963"/>
            <a:ext cx="10688638" cy="4268787"/>
          </a:xfrm>
          <a:prstGeom prst="rect">
            <a:avLst/>
          </a:prstGeom>
        </p:spPr>
        <p:txBody>
          <a:bodyPr vert="horz" lIns="91440" tIns="45720" rIns="91440" bIns="45720" rtlCol="0">
            <a:normAutofit lnSpcReduction="10000"/>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Neurodiversity in Higher Education is “a shared and growing challenge internationally”</a:t>
            </a:r>
            <a:r>
              <a:rPr lang="en-US" baseline="30000" dirty="0"/>
              <a:t>1</a:t>
            </a:r>
          </a:p>
          <a:p>
            <a:r>
              <a:rPr lang="en-US" dirty="0"/>
              <a:t>An increasing number of neurodivergent students across the campus, globally.</a:t>
            </a:r>
            <a:r>
              <a:rPr lang="en-US" baseline="30000" dirty="0"/>
              <a:t>1, 2</a:t>
            </a:r>
            <a:endParaRPr lang="en-US" dirty="0"/>
          </a:p>
          <a:p>
            <a:pPr lvl="1" indent="452438"/>
            <a:r>
              <a:rPr lang="en-US" dirty="0"/>
              <a:t>Anxiety follows them in “the personal, social and academic aspects of their studies.”</a:t>
            </a:r>
            <a:r>
              <a:rPr lang="en-US" baseline="30000" dirty="0"/>
              <a:t>3</a:t>
            </a:r>
          </a:p>
          <a:p>
            <a:pPr lvl="1" indent="452438"/>
            <a:r>
              <a:rPr lang="en-US" dirty="0"/>
              <a:t>Pre-existing learning difficulties exacerbate their “mental health and wellbeing concerns.”</a:t>
            </a:r>
            <a:r>
              <a:rPr lang="en-US" baseline="30000" dirty="0"/>
              <a:t>3</a:t>
            </a:r>
          </a:p>
          <a:p>
            <a:pPr lvl="1" indent="452438"/>
            <a:r>
              <a:rPr lang="en-US" dirty="0"/>
              <a:t>Due to “hidden curriculum,” past negative experiences at school, and overreliance on written forms of assessments.</a:t>
            </a:r>
            <a:r>
              <a:rPr lang="en-US" baseline="30000" dirty="0"/>
              <a:t>4</a:t>
            </a:r>
          </a:p>
          <a:p>
            <a:pPr lvl="1" indent="452438"/>
            <a:r>
              <a:rPr lang="en-US" dirty="0"/>
              <a:t>Affects sense of belonging, retention, academic achievement, and eventual employment.</a:t>
            </a:r>
            <a:r>
              <a:rPr lang="en-US" baseline="30000" dirty="0"/>
              <a:t>1, 2, 4, 5</a:t>
            </a:r>
          </a:p>
          <a:p>
            <a:pPr lvl="1" indent="452438"/>
            <a:endParaRPr lang="en-US" dirty="0"/>
          </a:p>
          <a:p>
            <a:pPr lvl="1" indent="452438"/>
            <a:endParaRPr lang="en-US" dirty="0"/>
          </a:p>
          <a:p>
            <a:pPr lvl="1" indent="452438"/>
            <a:endParaRPr lang="en-US" dirty="0"/>
          </a:p>
          <a:p>
            <a:pPr lvl="1" indent="452438"/>
            <a:endParaRPr lang="en-US" dirty="0"/>
          </a:p>
          <a:p>
            <a:endParaRPr lang="en-US" dirty="0"/>
          </a:p>
          <a:p>
            <a:endParaRPr lang="en-US" dirty="0"/>
          </a:p>
        </p:txBody>
      </p:sp>
      <p:sp>
        <p:nvSpPr>
          <p:cNvPr id="7" name="TextBox 6">
            <a:extLst>
              <a:ext uri="{FF2B5EF4-FFF2-40B4-BE49-F238E27FC236}">
                <a16:creationId xmlns:a16="http://schemas.microsoft.com/office/drawing/2014/main" id="{FAD108F8-8B03-9FD9-3D59-CC5DAA54228B}"/>
              </a:ext>
            </a:extLst>
          </p:cNvPr>
          <p:cNvSpPr txBox="1"/>
          <p:nvPr/>
        </p:nvSpPr>
        <p:spPr>
          <a:xfrm>
            <a:off x="4863802" y="6449646"/>
            <a:ext cx="6354625" cy="553998"/>
          </a:xfrm>
          <a:prstGeom prst="rect">
            <a:avLst/>
          </a:prstGeom>
          <a:noFill/>
        </p:spPr>
        <p:txBody>
          <a:bodyPr wrap="none" rtlCol="0">
            <a:spAutoFit/>
          </a:bodyPr>
          <a:lstStyle/>
          <a:p>
            <a:r>
              <a:rPr lang="en-GB" sz="1000" dirty="0"/>
              <a:t>1. </a:t>
            </a:r>
            <a:r>
              <a:rPr lang="en-GB" sz="1000" dirty="0" err="1"/>
              <a:t>Clouder</a:t>
            </a:r>
            <a:r>
              <a:rPr lang="en-GB" sz="1000" dirty="0"/>
              <a:t> et al. (2020, p.1) | 2. Dungan (2023) | </a:t>
            </a:r>
            <a:r>
              <a:rPr lang="en-US" sz="1000" dirty="0"/>
              <a:t>3. </a:t>
            </a:r>
            <a:r>
              <a:rPr lang="en-GB" sz="1000" dirty="0" err="1"/>
              <a:t>Clouder</a:t>
            </a:r>
            <a:r>
              <a:rPr lang="en-GB" sz="1000" dirty="0"/>
              <a:t> et al. (2020, p.17) | 4. </a:t>
            </a:r>
            <a:r>
              <a:rPr lang="en-US" sz="1000" dirty="0"/>
              <a:t>Hamilton and Petty (2023)</a:t>
            </a:r>
          </a:p>
          <a:p>
            <a:r>
              <a:rPr lang="da-DK" sz="1000" dirty="0"/>
              <a:t>5. FFORT (2023); McIntosh (2020); Mirfin-Veitch et al. (2020); Pellicano &amp; Den Houting (2022) ; Rosqvist et al., (2020)</a:t>
            </a:r>
          </a:p>
          <a:p>
            <a:pPr marL="228600" indent="-228600">
              <a:buAutoNum type="arabicPeriod"/>
            </a:pPr>
            <a:endParaRPr lang="en-US" sz="1000" dirty="0"/>
          </a:p>
        </p:txBody>
      </p:sp>
    </p:spTree>
    <p:extLst>
      <p:ext uri="{BB962C8B-B14F-4D97-AF65-F5344CB8AC3E}">
        <p14:creationId xmlns:p14="http://schemas.microsoft.com/office/powerpoint/2010/main" val="86883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dirty="0"/>
              <a:t>Neurodiversity at MUM</a:t>
            </a:r>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8</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3" name="Title 5">
            <a:extLst>
              <a:ext uri="{FF2B5EF4-FFF2-40B4-BE49-F238E27FC236}">
                <a16:creationId xmlns:a16="http://schemas.microsoft.com/office/drawing/2014/main" id="{6C81CBA0-F808-7501-0B79-BA71376D0AFB}"/>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err="1">
                <a:solidFill>
                  <a:srgbClr val="E30709"/>
                </a:solidFill>
                <a:latin typeface="Arial Black" panose="020B0604020202020204" pitchFamily="34" charset="0"/>
              </a:rPr>
              <a:t>EDucation</a:t>
            </a:r>
            <a:r>
              <a:rPr lang="en-US" sz="3200" b="1" cap="all" dirty="0">
                <a:solidFill>
                  <a:srgbClr val="E30709"/>
                </a:solidFill>
                <a:latin typeface="Arial Black" panose="020B0604020202020204" pitchFamily="34" charset="0"/>
              </a:rPr>
              <a:t> for persons with disabilities in </a:t>
            </a:r>
            <a:r>
              <a:rPr lang="en-US" sz="3200" b="1" cap="all" dirty="0" err="1">
                <a:solidFill>
                  <a:srgbClr val="E30709"/>
                </a:solidFill>
                <a:latin typeface="Arial Black" panose="020B0604020202020204" pitchFamily="34" charset="0"/>
              </a:rPr>
              <a:t>mauritius</a:t>
            </a:r>
            <a:endParaRPr lang="en-US" sz="3200" b="1" cap="all" dirty="0">
              <a:solidFill>
                <a:srgbClr val="E30709"/>
              </a:solidFill>
              <a:latin typeface="Arial Black" panose="020B0604020202020204" pitchFamily="34" charset="0"/>
            </a:endParaRPr>
          </a:p>
        </p:txBody>
      </p:sp>
      <p:sp>
        <p:nvSpPr>
          <p:cNvPr id="7" name="TextBox 6">
            <a:extLst>
              <a:ext uri="{FF2B5EF4-FFF2-40B4-BE49-F238E27FC236}">
                <a16:creationId xmlns:a16="http://schemas.microsoft.com/office/drawing/2014/main" id="{FAD108F8-8B03-9FD9-3D59-CC5DAA54228B}"/>
              </a:ext>
            </a:extLst>
          </p:cNvPr>
          <p:cNvSpPr txBox="1"/>
          <p:nvPr/>
        </p:nvSpPr>
        <p:spPr>
          <a:xfrm>
            <a:off x="4927600" y="6460276"/>
            <a:ext cx="3724096" cy="400110"/>
          </a:xfrm>
          <a:prstGeom prst="rect">
            <a:avLst/>
          </a:prstGeom>
          <a:noFill/>
        </p:spPr>
        <p:txBody>
          <a:bodyPr wrap="none" rtlCol="0">
            <a:spAutoFit/>
          </a:bodyPr>
          <a:lstStyle/>
          <a:p>
            <a:r>
              <a:rPr lang="en-US" sz="1000" dirty="0"/>
              <a:t>1. </a:t>
            </a:r>
            <a:r>
              <a:rPr lang="en-US" sz="1000" dirty="0" err="1"/>
              <a:t>Mahadew</a:t>
            </a:r>
            <a:r>
              <a:rPr lang="en-US" sz="1000" dirty="0"/>
              <a:t> &amp; </a:t>
            </a:r>
            <a:r>
              <a:rPr lang="en-US" sz="1000" dirty="0" err="1"/>
              <a:t>Mootooveeren</a:t>
            </a:r>
            <a:r>
              <a:rPr lang="en-US" sz="1000" dirty="0"/>
              <a:t> (2020, p.1) | 2. </a:t>
            </a:r>
            <a:r>
              <a:rPr lang="en-US" sz="1000" dirty="0" err="1"/>
              <a:t>Purmah</a:t>
            </a:r>
            <a:r>
              <a:rPr lang="en-US" sz="1000" dirty="0"/>
              <a:t> (2021, p.177)</a:t>
            </a:r>
          </a:p>
          <a:p>
            <a:r>
              <a:rPr lang="en-US" sz="1000" dirty="0"/>
              <a:t>3. Ministry of Education and Human Resources (2006)</a:t>
            </a:r>
          </a:p>
        </p:txBody>
      </p:sp>
      <p:sp>
        <p:nvSpPr>
          <p:cNvPr id="5" name="Text Placeholder 6">
            <a:extLst>
              <a:ext uri="{FF2B5EF4-FFF2-40B4-BE49-F238E27FC236}">
                <a16:creationId xmlns:a16="http://schemas.microsoft.com/office/drawing/2014/main" id="{BA4110DA-2C5C-7875-63AA-341B0B5A573F}"/>
              </a:ext>
            </a:extLst>
          </p:cNvPr>
          <p:cNvSpPr txBox="1">
            <a:spLocks/>
          </p:cNvSpPr>
          <p:nvPr/>
        </p:nvSpPr>
        <p:spPr>
          <a:xfrm>
            <a:off x="720725" y="1604963"/>
            <a:ext cx="10442575" cy="4268787"/>
          </a:xfrm>
          <a:prstGeom prst="rect">
            <a:avLst/>
          </a:prstGeom>
        </p:spPr>
        <p:txBody>
          <a:bodyPr vert="horz" lIns="91440" tIns="45720" rIns="91440" bIns="45720" rtlCol="0">
            <a:normAutofit/>
          </a:bodyPr>
          <a:lstStyle>
            <a:lvl1pPr marL="355600" indent="-350838" defTabSz="1080000">
              <a:lnSpc>
                <a:spcPct val="90000"/>
              </a:lnSpc>
              <a:spcBef>
                <a:spcPts val="1000"/>
              </a:spcBef>
              <a:buSzPct val="125000"/>
              <a:buFontTx/>
              <a:buBlip>
                <a:blip r:embed="rId4"/>
              </a:buBlip>
              <a:tabLst>
                <a:tab pos="307975" algn="l"/>
              </a:tabLst>
              <a:defRPr sz="2800" baseline="0">
                <a:latin typeface="Arial" panose="020B0604020202020204" pitchFamily="34" charset="0"/>
              </a:defRPr>
            </a:lvl1pPr>
            <a:lvl2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2pPr>
            <a:lvl3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3pPr>
            <a:lvl4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4pPr>
            <a:lvl5pPr marL="355600" indent="-350838" defTabSz="1080000">
              <a:lnSpc>
                <a:spcPct val="90000"/>
              </a:lnSpc>
              <a:spcBef>
                <a:spcPts val="500"/>
              </a:spcBef>
              <a:buSzPct val="125000"/>
              <a:buFontTx/>
              <a:buBlip>
                <a:blip r:embed="rId4"/>
              </a:buBlip>
              <a:tabLst>
                <a:tab pos="307975" algn="l"/>
              </a:tabLst>
              <a:defRPr sz="2100" baseline="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Mauritius – A Welfare State: Free Education for All</a:t>
            </a:r>
          </a:p>
          <a:p>
            <a:r>
              <a:rPr lang="en-US" dirty="0"/>
              <a:t>Prominence of the medical model of disability</a:t>
            </a:r>
          </a:p>
          <a:p>
            <a:r>
              <a:rPr lang="en-US" dirty="0"/>
              <a:t>Education of children with disabilities still segregated</a:t>
            </a:r>
          </a:p>
          <a:p>
            <a:pPr lvl="3" indent="368300"/>
            <a:r>
              <a:rPr lang="en-US" dirty="0"/>
              <a:t>Mostly run by Civil Society and Non-Govt. </a:t>
            </a:r>
            <a:r>
              <a:rPr lang="en-US" dirty="0" err="1"/>
              <a:t>Organisations</a:t>
            </a:r>
            <a:r>
              <a:rPr lang="en-US" dirty="0"/>
              <a:t> – Lack </a:t>
            </a:r>
          </a:p>
          <a:p>
            <a:pPr lvl="3" indent="0">
              <a:buNone/>
            </a:pPr>
            <a:r>
              <a:rPr lang="en-US" dirty="0"/>
              <a:t>“necessary support, monitoring and regulatory guidance”</a:t>
            </a:r>
            <a:r>
              <a:rPr lang="en-US" baseline="30000" dirty="0"/>
              <a:t>1</a:t>
            </a:r>
          </a:p>
          <a:p>
            <a:pPr lvl="3" indent="368300"/>
            <a:r>
              <a:rPr lang="en-US" dirty="0"/>
              <a:t>Special Education Needs Authority Act of 2018 “cemented” Special </a:t>
            </a:r>
          </a:p>
          <a:p>
            <a:pPr lvl="3" indent="0">
              <a:buNone/>
            </a:pPr>
            <a:r>
              <a:rPr lang="en-US" dirty="0"/>
              <a:t>Education Needs (SEN) Schools as “a main pillar of the education</a:t>
            </a:r>
          </a:p>
          <a:p>
            <a:pPr lvl="3" indent="0">
              <a:buNone/>
            </a:pPr>
            <a:r>
              <a:rPr lang="en-US" dirty="0"/>
              <a:t>system”</a:t>
            </a:r>
            <a:r>
              <a:rPr lang="en-US" baseline="30000" dirty="0"/>
              <a:t>2</a:t>
            </a:r>
          </a:p>
          <a:p>
            <a:endParaRPr lang="en-US" dirty="0"/>
          </a:p>
          <a:p>
            <a:endParaRPr lang="en-US" dirty="0"/>
          </a:p>
        </p:txBody>
      </p:sp>
      <p:pic>
        <p:nvPicPr>
          <p:cNvPr id="12" name="Picture 11" descr="A white cover with black text&#10;&#10;Description automatically generated">
            <a:extLst>
              <a:ext uri="{FF2B5EF4-FFF2-40B4-BE49-F238E27FC236}">
                <a16:creationId xmlns:a16="http://schemas.microsoft.com/office/drawing/2014/main" id="{5FDE3F6C-FACD-EA16-2CA5-AAA84ADA25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70078" y="1057937"/>
            <a:ext cx="2186394" cy="3087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E9572954-B1CE-44B9-4300-B6DF891704D1}"/>
              </a:ext>
            </a:extLst>
          </p:cNvPr>
          <p:cNvSpPr txBox="1"/>
          <p:nvPr/>
        </p:nvSpPr>
        <p:spPr>
          <a:xfrm>
            <a:off x="10752934" y="2078496"/>
            <a:ext cx="263214" cy="276999"/>
          </a:xfrm>
          <a:prstGeom prst="rect">
            <a:avLst/>
          </a:prstGeom>
          <a:noFill/>
        </p:spPr>
        <p:txBody>
          <a:bodyPr wrap="none" rtlCol="0">
            <a:spAutoFit/>
          </a:bodyPr>
          <a:lstStyle/>
          <a:p>
            <a:r>
              <a:rPr lang="en-US" sz="1200" dirty="0"/>
              <a:t>3</a:t>
            </a:r>
            <a:endParaRPr lang="en-GB" sz="1200" dirty="0"/>
          </a:p>
        </p:txBody>
      </p:sp>
    </p:spTree>
    <p:extLst>
      <p:ext uri="{BB962C8B-B14F-4D97-AF65-F5344CB8AC3E}">
        <p14:creationId xmlns:p14="http://schemas.microsoft.com/office/powerpoint/2010/main" val="3386841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9AD517-8B57-81ED-7BF9-0B8520DBD7F5}"/>
              </a:ext>
            </a:extLst>
          </p:cNvPr>
          <p:cNvPicPr>
            <a:picLocks noChangeAspect="1"/>
          </p:cNvPicPr>
          <p:nvPr/>
        </p:nvPicPr>
        <p:blipFill>
          <a:blip r:embed="rId3"/>
          <a:stretch>
            <a:fillRect/>
          </a:stretch>
        </p:blipFill>
        <p:spPr>
          <a:xfrm>
            <a:off x="1029066" y="1421964"/>
            <a:ext cx="9347796" cy="4840062"/>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2" name="Rectangle 4">
            <a:extLst>
              <a:ext uri="{FF2B5EF4-FFF2-40B4-BE49-F238E27FC236}">
                <a16:creationId xmlns:a16="http://schemas.microsoft.com/office/drawing/2014/main" id="{0185EC3A-69BE-9B40-8A24-A274E3FED3A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2E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6B87F3-6F4C-F046-9989-A748ECAFAD0C}"/>
              </a:ext>
            </a:extLst>
          </p:cNvPr>
          <p:cNvSpPr txBox="1">
            <a:spLocks/>
          </p:cNvSpPr>
          <p:nvPr/>
        </p:nvSpPr>
        <p:spPr>
          <a:xfrm>
            <a:off x="8495436" y="6546231"/>
            <a:ext cx="3011756" cy="175204"/>
          </a:xfrm>
          <a:prstGeom prst="rect">
            <a:avLst/>
          </a:prstGeom>
        </p:spPr>
        <p:txBody>
          <a:bodyPr vert="horz" lIns="91440" tIns="72000" rIns="91440" bIns="0" rtlCol="0" anchor="ctr">
            <a:normAutofit fontScale="25000" lnSpcReduction="20000"/>
          </a:bodyPr>
          <a:lstStyle>
            <a:lvl1pPr>
              <a:lnSpc>
                <a:spcPct val="90000"/>
              </a:lnSpc>
              <a:spcBef>
                <a:spcPct val="0"/>
              </a:spcBef>
              <a:buNone/>
              <a:defRPr sz="3200" b="1" i="0" cap="all" baseline="0">
                <a:solidFill>
                  <a:srgbClr val="E30709"/>
                </a:solidFill>
                <a:latin typeface="Arial Black" panose="020B0604020202020204" pitchFamily="34" charset="0"/>
                <a:ea typeface="+mj-ea"/>
                <a:cs typeface="+mj-cs"/>
              </a:defRPr>
            </a:lvl1pPr>
          </a:lstStyle>
          <a:p>
            <a:pPr algn="r"/>
            <a:r>
              <a:rPr lang="en-US" dirty="0"/>
              <a:t>Neurodiversity at MUM</a:t>
            </a:r>
          </a:p>
        </p:txBody>
      </p:sp>
      <p:sp>
        <p:nvSpPr>
          <p:cNvPr id="11" name="Rectangle 4">
            <a:extLst>
              <a:ext uri="{FF2B5EF4-FFF2-40B4-BE49-F238E27FC236}">
                <a16:creationId xmlns:a16="http://schemas.microsoft.com/office/drawing/2014/main" id="{99CA448D-35E7-CB44-9250-F517F7C55C2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5771FC56-6275-314D-A777-324F227FE75F}"/>
              </a:ext>
            </a:extLst>
          </p:cNvPr>
          <p:cNvSpPr>
            <a:spLocks noGrp="1"/>
          </p:cNvSpPr>
          <p:nvPr>
            <p:ph type="sldNum" sz="quarter" idx="12"/>
          </p:nvPr>
        </p:nvSpPr>
        <p:spPr>
          <a:xfrm>
            <a:off x="11709070" y="6424501"/>
            <a:ext cx="494805" cy="365125"/>
          </a:xfrm>
        </p:spPr>
        <p:txBody>
          <a:bodyPr/>
          <a:lstStyle/>
          <a:p>
            <a:pPr algn="ctr"/>
            <a:fld id="{E266169A-3D9A-5745-AC0B-3294AEB97636}" type="slidenum">
              <a:rPr lang="en-US" sz="1100" b="1" smtClean="0">
                <a:solidFill>
                  <a:schemeClr val="bg1"/>
                </a:solidFill>
                <a:latin typeface="Arial Black" panose="020B0604020202020204" pitchFamily="34" charset="0"/>
                <a:cs typeface="Arial Black" panose="020B0604020202020204" pitchFamily="34" charset="0"/>
              </a:rPr>
              <a:pPr algn="ctr"/>
              <a:t>9</a:t>
            </a:fld>
            <a:endParaRPr lang="en-US" sz="1100" b="1" dirty="0">
              <a:solidFill>
                <a:schemeClr val="bg1"/>
              </a:solidFill>
              <a:latin typeface="Arial Black" panose="020B0604020202020204" pitchFamily="34" charset="0"/>
              <a:cs typeface="Arial Black" panose="020B0604020202020204" pitchFamily="34" charset="0"/>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275" y="6325526"/>
            <a:ext cx="997583" cy="395909"/>
          </a:xfrm>
          <a:prstGeom prst="rect">
            <a:avLst/>
          </a:prstGeom>
        </p:spPr>
      </p:pic>
      <p:sp>
        <p:nvSpPr>
          <p:cNvPr id="7" name="TextBox 6">
            <a:extLst>
              <a:ext uri="{FF2B5EF4-FFF2-40B4-BE49-F238E27FC236}">
                <a16:creationId xmlns:a16="http://schemas.microsoft.com/office/drawing/2014/main" id="{FAD108F8-8B03-9FD9-3D59-CC5DAA54228B}"/>
              </a:ext>
            </a:extLst>
          </p:cNvPr>
          <p:cNvSpPr txBox="1"/>
          <p:nvPr/>
        </p:nvSpPr>
        <p:spPr>
          <a:xfrm>
            <a:off x="4927600" y="6609135"/>
            <a:ext cx="4921540" cy="246221"/>
          </a:xfrm>
          <a:prstGeom prst="rect">
            <a:avLst/>
          </a:prstGeom>
          <a:noFill/>
        </p:spPr>
        <p:txBody>
          <a:bodyPr wrap="none" rtlCol="0">
            <a:spAutoFit/>
          </a:bodyPr>
          <a:lstStyle/>
          <a:p>
            <a:r>
              <a:rPr lang="en-US" sz="1000" dirty="0"/>
              <a:t>1. Statistics Unit - Ministry of Education, Tertiary Education, Science and Technology (2020)</a:t>
            </a:r>
            <a:endParaRPr lang="en-GB" sz="1000" dirty="0"/>
          </a:p>
        </p:txBody>
      </p:sp>
      <p:sp>
        <p:nvSpPr>
          <p:cNvPr id="12" name="Title 5">
            <a:extLst>
              <a:ext uri="{FF2B5EF4-FFF2-40B4-BE49-F238E27FC236}">
                <a16:creationId xmlns:a16="http://schemas.microsoft.com/office/drawing/2014/main" id="{D66F4E25-6354-D625-E066-FFCBF8E146CF}"/>
              </a:ext>
            </a:extLst>
          </p:cNvPr>
          <p:cNvSpPr txBox="1">
            <a:spLocks/>
          </p:cNvSpPr>
          <p:nvPr/>
        </p:nvSpPr>
        <p:spPr>
          <a:xfrm>
            <a:off x="720000" y="360000"/>
            <a:ext cx="10692000" cy="887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cap="all" dirty="0" err="1">
                <a:solidFill>
                  <a:srgbClr val="E30709"/>
                </a:solidFill>
                <a:latin typeface="Arial Black" panose="020B0604020202020204" pitchFamily="34" charset="0"/>
              </a:rPr>
              <a:t>EDucation</a:t>
            </a:r>
            <a:r>
              <a:rPr lang="en-US" sz="3200" b="1" cap="all" dirty="0">
                <a:solidFill>
                  <a:srgbClr val="E30709"/>
                </a:solidFill>
                <a:latin typeface="Arial Black" panose="020B0604020202020204" pitchFamily="34" charset="0"/>
              </a:rPr>
              <a:t> for persons with disabilities in </a:t>
            </a:r>
            <a:r>
              <a:rPr lang="en-US" sz="3200" b="1" cap="all" dirty="0" err="1">
                <a:solidFill>
                  <a:srgbClr val="E30709"/>
                </a:solidFill>
                <a:latin typeface="Arial Black" panose="020B0604020202020204" pitchFamily="34" charset="0"/>
              </a:rPr>
              <a:t>mauritius</a:t>
            </a:r>
            <a:endParaRPr lang="en-US" sz="3200" b="1" cap="all" dirty="0">
              <a:solidFill>
                <a:srgbClr val="E30709"/>
              </a:solidFill>
              <a:latin typeface="Arial Black" panose="020B0604020202020204" pitchFamily="34" charset="0"/>
            </a:endParaRPr>
          </a:p>
        </p:txBody>
      </p:sp>
      <p:sp>
        <p:nvSpPr>
          <p:cNvPr id="3" name="TextBox 2">
            <a:extLst>
              <a:ext uri="{FF2B5EF4-FFF2-40B4-BE49-F238E27FC236}">
                <a16:creationId xmlns:a16="http://schemas.microsoft.com/office/drawing/2014/main" id="{511B9502-324B-CA5B-AB03-6B70A4053D8F}"/>
              </a:ext>
            </a:extLst>
          </p:cNvPr>
          <p:cNvSpPr txBox="1"/>
          <p:nvPr/>
        </p:nvSpPr>
        <p:spPr>
          <a:xfrm>
            <a:off x="5209954" y="1421964"/>
            <a:ext cx="276038" cy="307777"/>
          </a:xfrm>
          <a:prstGeom prst="rect">
            <a:avLst/>
          </a:prstGeom>
          <a:noFill/>
        </p:spPr>
        <p:txBody>
          <a:bodyPr wrap="none" rtlCol="0">
            <a:spAutoFit/>
          </a:bodyPr>
          <a:lstStyle/>
          <a:p>
            <a:r>
              <a:rPr lang="en-GB" sz="2100" baseline="30000" dirty="0"/>
              <a:t>1</a:t>
            </a:r>
          </a:p>
        </p:txBody>
      </p:sp>
    </p:spTree>
    <p:extLst>
      <p:ext uri="{BB962C8B-B14F-4D97-AF65-F5344CB8AC3E}">
        <p14:creationId xmlns:p14="http://schemas.microsoft.com/office/powerpoint/2010/main" val="2151057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4751</TotalTime>
  <Words>3298</Words>
  <Application>Microsoft Office PowerPoint</Application>
  <PresentationFormat>Widescreen</PresentationFormat>
  <Paragraphs>320</Paragraphs>
  <Slides>29</Slides>
  <Notes>28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Black</vt:lpstr>
      <vt:lpstr>Calibri</vt:lpstr>
      <vt:lpstr>Calibri Light</vt:lpstr>
      <vt:lpstr>Office Theme</vt:lpstr>
      <vt:lpstr>Addressing Neurodiversity in the IFP at Middlesex University Mauritius</vt:lpstr>
      <vt:lpstr>Link to recorded presentation: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Adriana Aliji</cp:lastModifiedBy>
  <cp:revision>40</cp:revision>
  <dcterms:created xsi:type="dcterms:W3CDTF">2020-05-28T07:25:50Z</dcterms:created>
  <dcterms:modified xsi:type="dcterms:W3CDTF">2024-03-25T09:47:10Z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B9483D13-7A20-46F7-9B69-8C1DF055304D</vt:lpwstr>
  </property>
  <property fmtid="{D5CDD505-2E9C-101B-9397-08002B2CF9AE}" pid="3" name="ArticulatePath">
    <vt:lpwstr>Rostom_G_Neurodiversity at MUM Final</vt:lpwstr>
  </property>
</Properties>
</file>